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3" r:id="rId2"/>
    <p:sldId id="256" r:id="rId3"/>
    <p:sldId id="290" r:id="rId4"/>
    <p:sldId id="258" r:id="rId5"/>
    <p:sldId id="289" r:id="rId6"/>
    <p:sldId id="272" r:id="rId7"/>
    <p:sldId id="257" r:id="rId8"/>
    <p:sldId id="275" r:id="rId9"/>
    <p:sldId id="259" r:id="rId10"/>
    <p:sldId id="274" r:id="rId11"/>
    <p:sldId id="271" r:id="rId12"/>
    <p:sldId id="266" r:id="rId13"/>
    <p:sldId id="268" r:id="rId14"/>
    <p:sldId id="263" r:id="rId15"/>
    <p:sldId id="269" r:id="rId16"/>
    <p:sldId id="270" r:id="rId17"/>
  </p:sldIdLst>
  <p:sldSz cx="18288000" cy="10287000"/>
  <p:notesSz cx="6858000" cy="9144000"/>
  <p:embeddedFontLst>
    <p:embeddedFont>
      <p:font typeface="Open Sauce Heavy" panose="020B0604020202020204" charset="0"/>
      <p:regular r:id="rId19"/>
    </p:embeddedFont>
    <p:embeddedFont>
      <p:font typeface="Caladea Bold" panose="020B0604020202020204" charset="0"/>
      <p:regular r:id="rId20"/>
      <p:bold r:id="rId21"/>
    </p:embeddedFont>
    <p:embeddedFont>
      <p:font typeface="Open Sauce Bold" panose="020B0604020202020204" charset="0"/>
      <p:regular r:id="rId22"/>
    </p:embeddedFont>
    <p:embeddedFont>
      <p:font typeface="a Atmospheric" panose="02000503000000000000" charset="0"/>
      <p:regular r:id="rId23"/>
    </p:embeddedFont>
    <p:embeddedFont>
      <p:font typeface="Droid Serif Bold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uce Semi-Bold" panose="020B0604020202020204" charset="0"/>
      <p:regular r:id="rId30"/>
    </p:embeddedFont>
    <p:embeddedFont>
      <p:font typeface="Open Sauce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4" autoAdjust="0"/>
    <p:restoredTop sz="94622" autoAdjust="0"/>
  </p:normalViewPr>
  <p:slideViewPr>
    <p:cSldViewPr showGuides="1">
      <p:cViewPr varScale="1">
        <p:scale>
          <a:sx n="48" d="100"/>
          <a:sy n="48" d="100"/>
        </p:scale>
        <p:origin x="456" y="36"/>
      </p:cViewPr>
      <p:guideLst>
        <p:guide orient="horz" pos="2193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C5003-027A-4593-8642-F160D968888A}" type="doc">
      <dgm:prSet loTypeId="urn:microsoft.com/office/officeart/2005/8/layout/arrow2#4" loCatId="process" qsTypeId="urn:microsoft.com/office/officeart/2005/8/quickstyle/simple1#4" qsCatId="simple" csTypeId="urn:microsoft.com/office/officeart/2005/8/colors/accent1_2#4" csCatId="accent1" phldr="1"/>
      <dgm:spPr/>
    </dgm:pt>
    <dgm:pt modelId="{FB73448C-DFF6-4050-B5B7-0A2E8D9F7127}">
      <dgm:prSet phldrT="[Text]" custScaleY="36194" custLinFactX="-100000" custLinFactNeighborX="-144250" custLinFactNeighborY="4900"/>
      <dgm:spPr/>
      <dgm:t>
        <a:bodyPr/>
        <a:lstStyle/>
        <a:p>
          <a:endParaRPr lang="en-US"/>
        </a:p>
      </dgm:t>
    </dgm:pt>
    <dgm:pt modelId="{24267C1A-AF9C-4388-97C6-AC1D3327A334}" type="parTrans" cxnId="{6F2CD157-6B81-418E-A220-3A1420E4586C}">
      <dgm:prSet/>
      <dgm:spPr/>
      <dgm:t>
        <a:bodyPr/>
        <a:lstStyle/>
        <a:p>
          <a:endParaRPr lang="en-ID"/>
        </a:p>
      </dgm:t>
    </dgm:pt>
    <dgm:pt modelId="{D1A778B3-458A-42A8-A598-338BDBCA7F8F}" type="sibTrans" cxnId="{6F2CD157-6B81-418E-A220-3A1420E4586C}">
      <dgm:prSet/>
      <dgm:spPr/>
      <dgm:t>
        <a:bodyPr/>
        <a:lstStyle/>
        <a:p>
          <a:endParaRPr lang="en-ID"/>
        </a:p>
      </dgm:t>
    </dgm:pt>
    <dgm:pt modelId="{A1B814E2-8794-4402-9394-0F8EF6DBF7C9}" type="pres">
      <dgm:prSet presAssocID="{4E6C5003-027A-4593-8642-F160D968888A}" presName="arrowDiagram" presStyleCnt="0">
        <dgm:presLayoutVars>
          <dgm:chMax val="5"/>
          <dgm:dir/>
          <dgm:resizeHandles val="exact"/>
        </dgm:presLayoutVars>
      </dgm:prSet>
      <dgm:spPr/>
    </dgm:pt>
    <dgm:pt modelId="{1E5CEAC6-B7D7-4B37-9CAC-786791578C8A}" type="pres">
      <dgm:prSet presAssocID="{4E6C5003-027A-4593-8642-F160D968888A}" presName="arrow" presStyleLbl="bgShp" presStyleIdx="0" presStyleCnt="1" custScaleX="115158" custScaleY="86815"/>
      <dgm:spPr/>
    </dgm:pt>
    <dgm:pt modelId="{4CEA30E1-818A-413C-88BB-4944CEE5DD15}" type="pres">
      <dgm:prSet presAssocID="{4E6C5003-027A-4593-8642-F160D968888A}" presName="arrowDiagram1" presStyleCnt="0">
        <dgm:presLayoutVars>
          <dgm:bulletEnabled val="1"/>
        </dgm:presLayoutVars>
      </dgm:prSet>
      <dgm:spPr/>
    </dgm:pt>
    <dgm:pt modelId="{B9A0745E-DDB2-424E-9394-587153F3A227}" type="pres">
      <dgm:prSet presAssocID="{FB73448C-DFF6-4050-B5B7-0A2E8D9F7127}" presName="bullet1" presStyleLbl="node1" presStyleIdx="0" presStyleCnt="1"/>
      <dgm:spPr/>
    </dgm:pt>
    <dgm:pt modelId="{F4CECBD7-C4C3-4F36-93D0-64EF5BD71CFF}" type="pres">
      <dgm:prSet presAssocID="{FB73448C-DFF6-4050-B5B7-0A2E8D9F7127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719299-9EB9-4C68-984C-7877F8AA8034}" type="presOf" srcId="{4E6C5003-027A-4593-8642-F160D968888A}" destId="{A1B814E2-8794-4402-9394-0F8EF6DBF7C9}" srcOrd="0" destOrd="0" presId="urn:microsoft.com/office/officeart/2005/8/layout/arrow2#4"/>
    <dgm:cxn modelId="{91CF729A-67ED-42AB-90C4-1323E9272B6D}" type="presOf" srcId="{FB73448C-DFF6-4050-B5B7-0A2E8D9F7127}" destId="{F4CECBD7-C4C3-4F36-93D0-64EF5BD71CFF}" srcOrd="0" destOrd="0" presId="urn:microsoft.com/office/officeart/2005/8/layout/arrow2#4"/>
    <dgm:cxn modelId="{6F2CD157-6B81-418E-A220-3A1420E4586C}" srcId="{4E6C5003-027A-4593-8642-F160D968888A}" destId="{FB73448C-DFF6-4050-B5B7-0A2E8D9F7127}" srcOrd="0" destOrd="0" parTransId="{24267C1A-AF9C-4388-97C6-AC1D3327A334}" sibTransId="{D1A778B3-458A-42A8-A598-338BDBCA7F8F}"/>
    <dgm:cxn modelId="{5B10009F-8143-4F7C-8C69-5604DB586C41}" type="presParOf" srcId="{A1B814E2-8794-4402-9394-0F8EF6DBF7C9}" destId="{1E5CEAC6-B7D7-4B37-9CAC-786791578C8A}" srcOrd="0" destOrd="0" presId="urn:microsoft.com/office/officeart/2005/8/layout/arrow2#4"/>
    <dgm:cxn modelId="{C2BFD890-1F6B-41E8-A1C0-B865D55E6F9E}" type="presParOf" srcId="{A1B814E2-8794-4402-9394-0F8EF6DBF7C9}" destId="{4CEA30E1-818A-413C-88BB-4944CEE5DD15}" srcOrd="1" destOrd="0" presId="urn:microsoft.com/office/officeart/2005/8/layout/arrow2#4"/>
    <dgm:cxn modelId="{E4D63F57-B2C9-4F35-9D96-26C02E2B3EFC}" type="presParOf" srcId="{4CEA30E1-818A-413C-88BB-4944CEE5DD15}" destId="{B9A0745E-DDB2-424E-9394-587153F3A227}" srcOrd="0" destOrd="0" presId="urn:microsoft.com/office/officeart/2005/8/layout/arrow2#4"/>
    <dgm:cxn modelId="{52D1F97D-715B-4BE2-B645-13DF77D8AF61}" type="presParOf" srcId="{4CEA30E1-818A-413C-88BB-4944CEE5DD15}" destId="{F4CECBD7-C4C3-4F36-93D0-64EF5BD71CFF}" srcOrd="1" destOrd="0" presId="urn:microsoft.com/office/officeart/2005/8/layout/arrow2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CEAC6-B7D7-4B37-9CAC-786791578C8A}">
      <dsp:nvSpPr>
        <dsp:cNvPr id="0" name=""/>
        <dsp:cNvSpPr/>
      </dsp:nvSpPr>
      <dsp:spPr>
        <a:xfrm>
          <a:off x="-645537" y="305280"/>
          <a:ext cx="17064475" cy="80403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0745E-DDB2-424E-9394-587153F3A227}">
      <dsp:nvSpPr>
        <dsp:cNvPr id="0" name=""/>
        <dsp:cNvSpPr/>
      </dsp:nvSpPr>
      <dsp:spPr>
        <a:xfrm>
          <a:off x="11783916" y="1572941"/>
          <a:ext cx="1096555" cy="1096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ECBD7-C4C3-4F36-93D0-64EF5BD71CFF}">
      <dsp:nvSpPr>
        <dsp:cNvPr id="0" name=""/>
        <dsp:cNvSpPr/>
      </dsp:nvSpPr>
      <dsp:spPr>
        <a:xfrm>
          <a:off x="6404868" y="2121218"/>
          <a:ext cx="5927326" cy="6834947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81042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6694216" y="2410566"/>
        <a:ext cx="5348630" cy="6256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4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fotonya ditambahin yg international webinar boleh pak.. dan yg TS yg mahasiswa2 aja..</a:t>
            </a:r>
          </a:p>
        </p:txBody>
      </p:sp>
    </p:spTree>
    <p:extLst>
      <p:ext uri="{BB962C8B-B14F-4D97-AF65-F5344CB8AC3E}">
        <p14:creationId xmlns:p14="http://schemas.microsoft.com/office/powerpoint/2010/main" val="314629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fotonya diganti yg lebih menarik yaa pak.. </a:t>
            </a:r>
          </a:p>
        </p:txBody>
      </p:sp>
    </p:spTree>
    <p:extLst>
      <p:ext uri="{BB962C8B-B14F-4D97-AF65-F5344CB8AC3E}">
        <p14:creationId xmlns:p14="http://schemas.microsoft.com/office/powerpoint/2010/main" val="289039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pak,, ini kayaknya lebih menarik ditambahin logo TS dan korporasinya.. biar keliatan kekuatan kolab dg industri</a:t>
            </a:r>
          </a:p>
        </p:txBody>
      </p:sp>
    </p:spTree>
    <p:extLst>
      <p:ext uri="{BB962C8B-B14F-4D97-AF65-F5344CB8AC3E}">
        <p14:creationId xmlns:p14="http://schemas.microsoft.com/office/powerpoint/2010/main" val="267007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85900"/>
            <a:ext cx="7772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0158" y="-93282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30158" y="771769"/>
            <a:ext cx="6675770" cy="869373"/>
            <a:chOff x="0" y="0"/>
            <a:chExt cx="468101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3101" y="712746"/>
            <a:ext cx="4203148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FFFFFF"/>
                </a:solidFill>
                <a:latin typeface="Droid Serif Bold" panose="02020800060500020200"/>
              </a:rPr>
              <a:t>Keunggulan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25000" y="1866900"/>
            <a:ext cx="60960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Industry Collaboration</a:t>
            </a:r>
            <a:endParaRPr lang="en-US" sz="3500" b="1" spc="-69" dirty="0">
              <a:solidFill>
                <a:srgbClr val="000000"/>
              </a:solidFill>
              <a:latin typeface="Open Sauce Heavy" panose="00000A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25000" y="2621013"/>
            <a:ext cx="721302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Tiga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Serangkai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Group and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Industri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&amp; Community Partners</a:t>
            </a:r>
          </a:p>
          <a:p>
            <a:pPr algn="just"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Industri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dan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Masyarakat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sebagai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“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laboratorium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”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belajar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mahasiswa</a:t>
            </a:r>
            <a:endParaRPr lang="en-US" sz="3000" spc="-60" dirty="0">
              <a:solidFill>
                <a:srgbClr val="000000"/>
              </a:solidFill>
              <a:latin typeface="Open Sauce" panose="0000050000000000000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0" y="2919421"/>
            <a:ext cx="8839199" cy="5113410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2" y="3090027"/>
            <a:ext cx="8192346" cy="4608195"/>
          </a:xfrm>
          <a:prstGeom prst="rect">
            <a:avLst/>
          </a:prstGeom>
        </p:spPr>
      </p:pic>
      <p:sp>
        <p:nvSpPr>
          <p:cNvPr id="21" name="TextBox 11"/>
          <p:cNvSpPr txBox="1"/>
          <p:nvPr/>
        </p:nvSpPr>
        <p:spPr>
          <a:xfrm>
            <a:off x="9525000" y="5212783"/>
            <a:ext cx="75438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International Lecturer,</a:t>
            </a:r>
          </a:p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Student Exchange, Conference</a:t>
            </a:r>
            <a:endParaRPr lang="en-US" sz="3500" b="1" spc="-69" dirty="0">
              <a:solidFill>
                <a:srgbClr val="000000"/>
              </a:solidFill>
              <a:latin typeface="Open Sauce Heavy" panose="00000A0000000000000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9525000" y="6397776"/>
            <a:ext cx="721302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Kolaborasi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dengan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perguruan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tinggi</a:t>
            </a:r>
            <a:r>
              <a:rPr lang="en-US" sz="3000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" panose="00000500000000000000"/>
              </a:rPr>
              <a:t>internasional</a:t>
            </a:r>
            <a:endParaRPr lang="en-US" sz="3000" spc="-60" dirty="0">
              <a:solidFill>
                <a:srgbClr val="000000"/>
              </a:solidFill>
              <a:latin typeface="Open Sauce" panose="000005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0158" y="-93282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30158" y="771769"/>
            <a:ext cx="6675770" cy="869373"/>
            <a:chOff x="0" y="0"/>
            <a:chExt cx="468101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3101" y="712746"/>
            <a:ext cx="4203148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FFFFFF"/>
                </a:solidFill>
                <a:latin typeface="Droid Serif Bold" panose="02020800060500020200"/>
              </a:rPr>
              <a:t>Keunggulan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8187" y="4447413"/>
            <a:ext cx="584842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Project Based Learning</a:t>
            </a:r>
            <a:endParaRPr lang="en-US" sz="3500" b="1" spc="-69" dirty="0">
              <a:solidFill>
                <a:srgbClr val="000000"/>
              </a:solidFill>
              <a:latin typeface="Open Sauce Heavy" panose="00000A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8187" y="5015195"/>
            <a:ext cx="721302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Matakuliah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dengan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project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terkolaborasi</a:t>
            </a:r>
          </a:p>
        </p:txBody>
      </p:sp>
      <p:sp>
        <p:nvSpPr>
          <p:cNvPr id="18" name="Freeform 3"/>
          <p:cNvSpPr/>
          <p:nvPr/>
        </p:nvSpPr>
        <p:spPr>
          <a:xfrm>
            <a:off x="9599675" y="664627"/>
            <a:ext cx="5345105" cy="4087586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11"/>
          <p:cNvSpPr txBox="1"/>
          <p:nvPr/>
        </p:nvSpPr>
        <p:spPr>
          <a:xfrm>
            <a:off x="938187" y="5994184"/>
            <a:ext cx="75438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International Certification</a:t>
            </a:r>
            <a:endParaRPr lang="en-US" sz="3500" b="1" spc="-69" dirty="0">
              <a:solidFill>
                <a:srgbClr val="000000"/>
              </a:solidFill>
              <a:latin typeface="Open Sauce Heavy" panose="00000A0000000000000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938187" y="6559150"/>
            <a:ext cx="7213021" cy="89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Microtic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Academy, Microsoft Office Specialist, </a:t>
            </a:r>
          </a:p>
          <a:p>
            <a:pPr algn="just">
              <a:lnSpc>
                <a:spcPts val="3510"/>
              </a:lnSpc>
            </a:pP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EC Council, Adobe Certification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938187" y="2242703"/>
            <a:ext cx="5388081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Open Sauce Heavy" panose="00000A00000000000000"/>
              </a:rPr>
              <a:t>Project Expo</a:t>
            </a:r>
            <a:endParaRPr lang="en-US" sz="3500" b="1" spc="-69" dirty="0">
              <a:solidFill>
                <a:srgbClr val="000000"/>
              </a:solidFill>
              <a:latin typeface="Open Sauce Heavy" panose="00000A0000000000000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938187" y="2807669"/>
            <a:ext cx="721302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Presentasi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dan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Expo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karya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ilmiah</a:t>
            </a:r>
            <a:r>
              <a:rPr lang="en-US" sz="2400" i="1" spc="-60" dirty="0" smtClean="0">
                <a:solidFill>
                  <a:srgbClr val="000000"/>
                </a:solidFill>
                <a:latin typeface="Open Sauce" panose="0000050000000000000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Open Sauce" panose="00000500000000000000"/>
              </a:rPr>
              <a:t>mahasiswa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97" y="880726"/>
            <a:ext cx="4755583" cy="3566687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2392859" y="4957224"/>
            <a:ext cx="5345105" cy="4087586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3092" r="27273" b="9731"/>
          <a:stretch>
            <a:fillRect/>
          </a:stretch>
        </p:blipFill>
        <p:spPr>
          <a:xfrm>
            <a:off x="12605833" y="5136662"/>
            <a:ext cx="4900289" cy="36445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10000" r="-10000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6999654" y="7460697"/>
            <a:ext cx="46034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TextBox 13"/>
          <p:cNvSpPr txBox="1"/>
          <p:nvPr/>
        </p:nvSpPr>
        <p:spPr>
          <a:xfrm>
            <a:off x="1564997" y="2857500"/>
            <a:ext cx="15158006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600" dirty="0">
                <a:latin typeface="Open Sauce Bold"/>
              </a:rPr>
              <a:t>STMIK </a:t>
            </a:r>
            <a:r>
              <a:rPr lang="en-US" sz="3600" dirty="0" err="1">
                <a:latin typeface="Open Sauce Bold"/>
              </a:rPr>
              <a:t>Sinar</a:t>
            </a:r>
            <a:r>
              <a:rPr lang="en-US" sz="3600" dirty="0">
                <a:latin typeface="Open Sauce Bold"/>
              </a:rPr>
              <a:t> Nusantara </a:t>
            </a:r>
            <a:r>
              <a:rPr lang="en-US" sz="3600" dirty="0" err="1">
                <a:latin typeface="Open Sauce Bold"/>
              </a:rPr>
              <a:t>memiliki</a:t>
            </a:r>
            <a:r>
              <a:rPr lang="en-US" sz="3600" dirty="0">
                <a:latin typeface="Open Sauce Bold"/>
              </a:rPr>
              <a:t> “</a:t>
            </a:r>
            <a:r>
              <a:rPr lang="en-US" sz="3600" dirty="0" err="1">
                <a:latin typeface="Open Sauce Bold"/>
              </a:rPr>
              <a:t>Laboratorium</a:t>
            </a:r>
            <a:r>
              <a:rPr lang="en-US" sz="3600" dirty="0">
                <a:latin typeface="Open Sauce Bold"/>
              </a:rPr>
              <a:t>” </a:t>
            </a:r>
            <a:r>
              <a:rPr lang="en-US" sz="3600" dirty="0" err="1">
                <a:latin typeface="Open Sauce Bold"/>
              </a:rPr>
              <a:t>dalam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mengasah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kemampuan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dalam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bidang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teknologi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informasi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berupa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kolaborasi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dengan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salah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satu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korporasi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besar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yaitu</a:t>
            </a:r>
            <a:r>
              <a:rPr lang="en-US" sz="3600" dirty="0">
                <a:latin typeface="Open Sauce Bold"/>
              </a:rPr>
              <a:t> PT. </a:t>
            </a:r>
            <a:r>
              <a:rPr lang="en-US" sz="3600" dirty="0" err="1">
                <a:latin typeface="Open Sauce Bold"/>
              </a:rPr>
              <a:t>Tiga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Serangkai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Pustaka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Mandiri</a:t>
            </a:r>
            <a:r>
              <a:rPr lang="en-US" sz="3600" dirty="0">
                <a:latin typeface="Open Sauce Bold"/>
              </a:rPr>
              <a:t> yang </a:t>
            </a:r>
            <a:r>
              <a:rPr lang="en-US" sz="3600" dirty="0" err="1">
                <a:latin typeface="Open Sauce Bold"/>
              </a:rPr>
              <a:t>tidak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hanya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terkenal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karena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bisnis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percetakan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buku</a:t>
            </a:r>
            <a:r>
              <a:rPr lang="en-US" sz="3600" dirty="0">
                <a:latin typeface="Open Sauce Bold"/>
              </a:rPr>
              <a:t>, </a:t>
            </a:r>
            <a:r>
              <a:rPr lang="en-US" sz="3600" dirty="0" err="1">
                <a:latin typeface="Open Sauce Bold"/>
              </a:rPr>
              <a:t>tetapi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banyak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bisnis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dibawah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korporasi</a:t>
            </a:r>
            <a:r>
              <a:rPr lang="en-US" sz="3600" dirty="0">
                <a:latin typeface="Open Sauce Bold"/>
              </a:rPr>
              <a:t> yang </a:t>
            </a:r>
            <a:r>
              <a:rPr lang="en-US" sz="3600" dirty="0" err="1">
                <a:latin typeface="Open Sauce Bold"/>
              </a:rPr>
              <a:t>berada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dibanyak</a:t>
            </a:r>
            <a:r>
              <a:rPr lang="en-US" sz="3600" dirty="0">
                <a:latin typeface="Open Sauce Bold"/>
              </a:rPr>
              <a:t> area </a:t>
            </a:r>
            <a:r>
              <a:rPr lang="en-US" sz="3600" dirty="0" err="1">
                <a:latin typeface="Open Sauce Bold"/>
              </a:rPr>
              <a:t>bisnis</a:t>
            </a:r>
            <a:r>
              <a:rPr lang="en-US" sz="3600" dirty="0">
                <a:latin typeface="Open Sauce Bold"/>
              </a:rPr>
              <a:t>. </a:t>
            </a:r>
            <a:r>
              <a:rPr lang="en-US" sz="3600" dirty="0" err="1">
                <a:latin typeface="Open Sauce Bold"/>
              </a:rPr>
              <a:t>Laboratorium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berupa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kolaborasi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ini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akan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menyajikan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demonstrasi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dan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simulasi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nyata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kepada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mahasiswa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dalam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dunia</a:t>
            </a:r>
            <a:r>
              <a:rPr lang="en-US" sz="3600" dirty="0">
                <a:latin typeface="Open Sauce Bold"/>
              </a:rPr>
              <a:t> </a:t>
            </a:r>
            <a:r>
              <a:rPr lang="en-US" sz="3600" dirty="0" err="1">
                <a:latin typeface="Open Sauce Bold"/>
              </a:rPr>
              <a:t>industri</a:t>
            </a:r>
            <a:r>
              <a:rPr lang="en-US" sz="3600" dirty="0">
                <a:latin typeface="Open Sauce Bold"/>
              </a:rPr>
              <a:t>.</a:t>
            </a:r>
            <a:endParaRPr lang="en-US" sz="3600" spc="-60" dirty="0">
              <a:solidFill>
                <a:srgbClr val="000000"/>
              </a:solidFill>
              <a:latin typeface="Open Sauce Bold"/>
            </a:endParaRPr>
          </a:p>
        </p:txBody>
      </p:sp>
      <p:grpSp>
        <p:nvGrpSpPr>
          <p:cNvPr id="16" name="Group 6"/>
          <p:cNvGrpSpPr/>
          <p:nvPr/>
        </p:nvGrpSpPr>
        <p:grpSpPr>
          <a:xfrm>
            <a:off x="-530225" y="771525"/>
            <a:ext cx="12412980" cy="869315"/>
            <a:chOff x="0" y="0"/>
            <a:chExt cx="4681015" cy="609600"/>
          </a:xfrm>
        </p:grpSpPr>
        <p:sp>
          <p:nvSpPr>
            <p:cNvPr id="17" name="Freeform 7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8" name="TextBox 8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9" name="TextBox 10"/>
          <p:cNvSpPr txBox="1"/>
          <p:nvPr/>
        </p:nvSpPr>
        <p:spPr>
          <a:xfrm>
            <a:off x="1583055" y="712470"/>
            <a:ext cx="1002919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FFFFFF"/>
                </a:solidFill>
                <a:latin typeface="Droid Serif Bold" panose="02020800060500020200"/>
              </a:rPr>
              <a:t>What makes us DIFFERENT?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30158" y="608204"/>
            <a:ext cx="6732468" cy="869373"/>
            <a:chOff x="0" y="0"/>
            <a:chExt cx="4720771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20771" cy="609600"/>
            </a:xfrm>
            <a:custGeom>
              <a:avLst/>
              <a:gdLst/>
              <a:ahLst/>
              <a:cxnLst/>
              <a:rect l="l" t="t" r="r" b="b"/>
              <a:pathLst>
                <a:path w="4720771" h="609600">
                  <a:moveTo>
                    <a:pt x="203200" y="0"/>
                  </a:moveTo>
                  <a:lnTo>
                    <a:pt x="4517571" y="0"/>
                  </a:lnTo>
                  <a:lnTo>
                    <a:pt x="472077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9050"/>
              <a:ext cx="4466771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6999654" y="6961073"/>
            <a:ext cx="46034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TextBox 11"/>
          <p:cNvSpPr txBox="1"/>
          <p:nvPr/>
        </p:nvSpPr>
        <p:spPr>
          <a:xfrm>
            <a:off x="1583101" y="549181"/>
            <a:ext cx="4360213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Droid Serif Bold" panose="02020800060500020200"/>
              </a:rPr>
              <a:t>Alumni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83101" y="1727785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Karno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83101" y="2345203"/>
            <a:ext cx="1053269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Network Administrator,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Badan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Riset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Inovasi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Nasional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1589727" y="2959842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Enonikasari</a:t>
            </a: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Febriani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1589728" y="3577260"/>
            <a:ext cx="937532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Software Support Analyst,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SwiftX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Solution Pte. Ltd.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Singapure</a:t>
            </a:r>
            <a:endParaRPr lang="en-US" sz="3000" spc="-60" dirty="0" smtClean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1589727" y="4682445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Wahyu</a:t>
            </a: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Primadi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1589727" y="5299863"/>
            <a:ext cx="1053269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Enginner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,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Jatis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Mobile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589727" y="5961148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Muh</a:t>
            </a: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.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Syariful</a:t>
            </a: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 Ali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589727" y="6578566"/>
            <a:ext cx="1053269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Vice Director, Septa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Cipta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Management</a:t>
            </a:r>
          </a:p>
        </p:txBody>
      </p:sp>
      <p:sp>
        <p:nvSpPr>
          <p:cNvPr id="24" name="TextBox 12"/>
          <p:cNvSpPr txBox="1"/>
          <p:nvPr/>
        </p:nvSpPr>
        <p:spPr>
          <a:xfrm>
            <a:off x="1589727" y="7261577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Deny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Setiawan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589727" y="7878995"/>
            <a:ext cx="1053269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Senior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Pentester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, PT.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Logique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Digital Indonesia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589727" y="8511395"/>
            <a:ext cx="63982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-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Heri</a:t>
            </a:r>
            <a:r>
              <a:rPr lang="en-US" sz="3500" spc="-69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500" spc="-69" dirty="0" err="1" smtClean="0">
                <a:solidFill>
                  <a:srgbClr val="000000"/>
                </a:solidFill>
                <a:latin typeface="Open Sauce Bold"/>
              </a:rPr>
              <a:t>Prasetyo</a:t>
            </a:r>
            <a:endParaRPr lang="en-US" sz="3500" spc="-69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1589727" y="9128813"/>
            <a:ext cx="1053269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Kabid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Lalu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Lintas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,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Dishub</a:t>
            </a: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latin typeface="Open Sauce Bold"/>
              </a:rPr>
              <a:t>Sukoharjo</a:t>
            </a:r>
            <a:endParaRPr lang="en-US" sz="3000" spc="-60" dirty="0" smtClean="0">
              <a:solidFill>
                <a:srgbClr val="000000"/>
              </a:solidFill>
              <a:latin typeface="Open Sauce 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26330"/>
          <a:stretch>
            <a:fillRect/>
          </a:stretch>
        </p:blipFill>
        <p:spPr>
          <a:xfrm>
            <a:off x="12342218" y="2802327"/>
            <a:ext cx="5725990" cy="6851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30158" y="565753"/>
            <a:ext cx="6213776" cy="869373"/>
            <a:chOff x="0" y="0"/>
            <a:chExt cx="435706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57067" cy="609600"/>
            </a:xfrm>
            <a:custGeom>
              <a:avLst/>
              <a:gdLst/>
              <a:ahLst/>
              <a:cxnLst/>
              <a:rect l="l" t="t" r="r" b="b"/>
              <a:pathLst>
                <a:path w="4357067" h="609600">
                  <a:moveTo>
                    <a:pt x="203200" y="0"/>
                  </a:moveTo>
                  <a:lnTo>
                    <a:pt x="4153867" y="0"/>
                  </a:lnTo>
                  <a:lnTo>
                    <a:pt x="43570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9050"/>
              <a:ext cx="4103067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53428" y="2320788"/>
            <a:ext cx="7120154" cy="7010400"/>
          </a:xfrm>
          <a:custGeom>
            <a:avLst/>
            <a:gdLst/>
            <a:ahLst/>
            <a:cxnLst/>
            <a:rect l="l" t="t" r="r" b="b"/>
            <a:pathLst>
              <a:path w="6863003" h="5216436">
                <a:moveTo>
                  <a:pt x="0" y="0"/>
                </a:moveTo>
                <a:lnTo>
                  <a:pt x="6863003" y="0"/>
                </a:lnTo>
                <a:lnTo>
                  <a:pt x="6863003" y="5216436"/>
                </a:lnTo>
                <a:lnTo>
                  <a:pt x="0" y="5216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83101" y="506730"/>
            <a:ext cx="4203148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Droid Serif Bold" panose="02020800060500020200"/>
              </a:rPr>
              <a:t>Info PMB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4" y="2628900"/>
            <a:ext cx="6248400" cy="6248400"/>
          </a:xfrm>
          <a:prstGeom prst="rect">
            <a:avLst/>
          </a:prstGeom>
        </p:spPr>
      </p:pic>
      <p:sp>
        <p:nvSpPr>
          <p:cNvPr id="24" name="AutoShape 10"/>
          <p:cNvSpPr/>
          <p:nvPr/>
        </p:nvSpPr>
        <p:spPr>
          <a:xfrm>
            <a:off x="13798090" y="6136161"/>
            <a:ext cx="46034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Freeform 14"/>
          <p:cNvSpPr/>
          <p:nvPr/>
        </p:nvSpPr>
        <p:spPr>
          <a:xfrm>
            <a:off x="8381537" y="4179959"/>
            <a:ext cx="482271" cy="395462"/>
          </a:xfrm>
          <a:custGeom>
            <a:avLst/>
            <a:gdLst/>
            <a:ahLst/>
            <a:cxnLst/>
            <a:rect l="l" t="t" r="r" b="b"/>
            <a:pathLst>
              <a:path w="482271" h="395462">
                <a:moveTo>
                  <a:pt x="0" y="0"/>
                </a:moveTo>
                <a:lnTo>
                  <a:pt x="482270" y="0"/>
                </a:lnTo>
                <a:lnTo>
                  <a:pt x="482270" y="395462"/>
                </a:lnTo>
                <a:lnTo>
                  <a:pt x="0" y="39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8381537" y="4741428"/>
            <a:ext cx="482271" cy="482271"/>
          </a:xfrm>
          <a:custGeom>
            <a:avLst/>
            <a:gdLst/>
            <a:ahLst/>
            <a:cxnLst/>
            <a:rect l="l" t="t" r="r" b="b"/>
            <a:pathLst>
              <a:path w="482271" h="482271">
                <a:moveTo>
                  <a:pt x="0" y="0"/>
                </a:moveTo>
                <a:lnTo>
                  <a:pt x="482270" y="0"/>
                </a:lnTo>
                <a:lnTo>
                  <a:pt x="482270" y="482271"/>
                </a:lnTo>
                <a:lnTo>
                  <a:pt x="0" y="48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6"/>
          <p:cNvSpPr/>
          <p:nvPr/>
        </p:nvSpPr>
        <p:spPr>
          <a:xfrm>
            <a:off x="8381537" y="5385624"/>
            <a:ext cx="482271" cy="331561"/>
          </a:xfrm>
          <a:custGeom>
            <a:avLst/>
            <a:gdLst/>
            <a:ahLst/>
            <a:cxnLst/>
            <a:rect l="l" t="t" r="r" b="b"/>
            <a:pathLst>
              <a:path w="482271" h="331561">
                <a:moveTo>
                  <a:pt x="0" y="0"/>
                </a:moveTo>
                <a:lnTo>
                  <a:pt x="482270" y="0"/>
                </a:lnTo>
                <a:lnTo>
                  <a:pt x="482270" y="331561"/>
                </a:lnTo>
                <a:lnTo>
                  <a:pt x="0" y="33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7"/>
          <p:cNvSpPr/>
          <p:nvPr/>
        </p:nvSpPr>
        <p:spPr>
          <a:xfrm>
            <a:off x="8404303" y="5879110"/>
            <a:ext cx="436739" cy="556355"/>
          </a:xfrm>
          <a:custGeom>
            <a:avLst/>
            <a:gdLst/>
            <a:ahLst/>
            <a:cxnLst/>
            <a:rect l="l" t="t" r="r" b="b"/>
            <a:pathLst>
              <a:path w="436739" h="556355">
                <a:moveTo>
                  <a:pt x="0" y="0"/>
                </a:moveTo>
                <a:lnTo>
                  <a:pt x="436738" y="0"/>
                </a:lnTo>
                <a:lnTo>
                  <a:pt x="436738" y="556355"/>
                </a:lnTo>
                <a:lnTo>
                  <a:pt x="0" y="556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0"/>
          <p:cNvSpPr txBox="1"/>
          <p:nvPr/>
        </p:nvSpPr>
        <p:spPr>
          <a:xfrm>
            <a:off x="9087774" y="4152900"/>
            <a:ext cx="345234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0271-716500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30" name="TextBox 21"/>
          <p:cNvSpPr txBox="1"/>
          <p:nvPr/>
        </p:nvSpPr>
        <p:spPr>
          <a:xfrm>
            <a:off x="9087774" y="4757773"/>
            <a:ext cx="4940487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www.pmb.sinus.ac.id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9087774" y="5326614"/>
            <a:ext cx="4940487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pmb@sinus.ac.id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9087773" y="5911371"/>
            <a:ext cx="862635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dirty="0" err="1" smtClean="0">
                <a:latin typeface="Open Sauce Bold"/>
              </a:rPr>
              <a:t>Gedung</a:t>
            </a:r>
            <a:r>
              <a:rPr lang="en-US" sz="3000" dirty="0" smtClean="0">
                <a:latin typeface="Open Sauce Bold"/>
              </a:rPr>
              <a:t> A</a:t>
            </a:r>
          </a:p>
          <a:p>
            <a:pPr algn="just">
              <a:lnSpc>
                <a:spcPts val="3510"/>
              </a:lnSpc>
            </a:pPr>
            <a:r>
              <a:rPr lang="en-US" sz="3000" dirty="0" smtClean="0">
                <a:latin typeface="Open Sauce Bold"/>
              </a:rPr>
              <a:t>Jl</a:t>
            </a:r>
            <a:r>
              <a:rPr lang="en-US" sz="3000" dirty="0">
                <a:latin typeface="Open Sauce Bold"/>
              </a:rPr>
              <a:t>. K.H </a:t>
            </a:r>
            <a:r>
              <a:rPr lang="en-US" sz="3000" dirty="0" err="1">
                <a:latin typeface="Open Sauce Bold"/>
              </a:rPr>
              <a:t>Samanhudi</a:t>
            </a:r>
            <a:r>
              <a:rPr lang="en-US" sz="3000" dirty="0">
                <a:latin typeface="Open Sauce Bold"/>
              </a:rPr>
              <a:t> No.84-86, </a:t>
            </a:r>
            <a:r>
              <a:rPr lang="en-US" sz="3000" dirty="0" err="1">
                <a:latin typeface="Open Sauce Bold"/>
              </a:rPr>
              <a:t>Purwosari</a:t>
            </a:r>
            <a:r>
              <a:rPr lang="en-US" sz="3000" dirty="0">
                <a:latin typeface="Open Sauce Bold"/>
              </a:rPr>
              <a:t>, </a:t>
            </a:r>
            <a:r>
              <a:rPr lang="en-US" sz="3000" dirty="0" err="1">
                <a:latin typeface="Open Sauce Bold"/>
              </a:rPr>
              <a:t>Kec</a:t>
            </a:r>
            <a:r>
              <a:rPr lang="en-US" sz="3000" dirty="0">
                <a:latin typeface="Open Sauce Bold"/>
              </a:rPr>
              <a:t>. </a:t>
            </a:r>
            <a:r>
              <a:rPr lang="en-US" sz="3000" dirty="0" err="1">
                <a:latin typeface="Open Sauce Bold"/>
              </a:rPr>
              <a:t>Laweyan</a:t>
            </a:r>
            <a:r>
              <a:rPr lang="en-US" sz="3000" dirty="0">
                <a:latin typeface="Open Sauce Bold"/>
              </a:rPr>
              <a:t>, Kota Surakarta, </a:t>
            </a:r>
            <a:r>
              <a:rPr lang="en-US" sz="3000" dirty="0" err="1">
                <a:latin typeface="Open Sauce Bold"/>
              </a:rPr>
              <a:t>Jawa</a:t>
            </a:r>
            <a:r>
              <a:rPr lang="en-US" sz="3000" dirty="0">
                <a:latin typeface="Open Sauce Bold"/>
              </a:rPr>
              <a:t> Tengah 57149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13"/>
          <a:stretch>
            <a:fillRect/>
          </a:stretch>
        </p:blipFill>
        <p:spPr>
          <a:xfrm>
            <a:off x="8401685" y="3448685"/>
            <a:ext cx="511810" cy="52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0"/>
          <p:cNvSpPr txBox="1"/>
          <p:nvPr/>
        </p:nvSpPr>
        <p:spPr>
          <a:xfrm>
            <a:off x="9087648" y="3467298"/>
            <a:ext cx="345234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0895 7053 54767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30225" y="1553210"/>
            <a:ext cx="5874385" cy="869315"/>
            <a:chOff x="0" y="0"/>
            <a:chExt cx="318739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87397" cy="609600"/>
            </a:xfrm>
            <a:custGeom>
              <a:avLst/>
              <a:gdLst/>
              <a:ahLst/>
              <a:cxnLst/>
              <a:rect l="l" t="t" r="r" b="b"/>
              <a:pathLst>
                <a:path w="3187397" h="609600">
                  <a:moveTo>
                    <a:pt x="203200" y="0"/>
                  </a:moveTo>
                  <a:lnTo>
                    <a:pt x="2984197" y="0"/>
                  </a:lnTo>
                  <a:lnTo>
                    <a:pt x="318739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9050"/>
              <a:ext cx="2933397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6999654" y="5941414"/>
            <a:ext cx="46034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Freeform 14"/>
          <p:cNvSpPr/>
          <p:nvPr/>
        </p:nvSpPr>
        <p:spPr>
          <a:xfrm>
            <a:off x="1583101" y="3985212"/>
            <a:ext cx="482271" cy="395462"/>
          </a:xfrm>
          <a:custGeom>
            <a:avLst/>
            <a:gdLst/>
            <a:ahLst/>
            <a:cxnLst/>
            <a:rect l="l" t="t" r="r" b="b"/>
            <a:pathLst>
              <a:path w="482271" h="395462">
                <a:moveTo>
                  <a:pt x="0" y="0"/>
                </a:moveTo>
                <a:lnTo>
                  <a:pt x="482270" y="0"/>
                </a:lnTo>
                <a:lnTo>
                  <a:pt x="482270" y="395462"/>
                </a:lnTo>
                <a:lnTo>
                  <a:pt x="0" y="39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3101" y="4546681"/>
            <a:ext cx="482271" cy="482271"/>
          </a:xfrm>
          <a:custGeom>
            <a:avLst/>
            <a:gdLst/>
            <a:ahLst/>
            <a:cxnLst/>
            <a:rect l="l" t="t" r="r" b="b"/>
            <a:pathLst>
              <a:path w="482271" h="482271">
                <a:moveTo>
                  <a:pt x="0" y="0"/>
                </a:moveTo>
                <a:lnTo>
                  <a:pt x="482270" y="0"/>
                </a:lnTo>
                <a:lnTo>
                  <a:pt x="482270" y="482271"/>
                </a:lnTo>
                <a:lnTo>
                  <a:pt x="0" y="482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5867" y="5187158"/>
            <a:ext cx="436739" cy="556355"/>
          </a:xfrm>
          <a:custGeom>
            <a:avLst/>
            <a:gdLst/>
            <a:ahLst/>
            <a:cxnLst/>
            <a:rect l="l" t="t" r="r" b="b"/>
            <a:pathLst>
              <a:path w="436739" h="556355">
                <a:moveTo>
                  <a:pt x="0" y="0"/>
                </a:moveTo>
                <a:lnTo>
                  <a:pt x="436738" y="0"/>
                </a:lnTo>
                <a:lnTo>
                  <a:pt x="436738" y="556355"/>
                </a:lnTo>
                <a:lnTo>
                  <a:pt x="0" y="556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95922" y="1494478"/>
            <a:ext cx="3548168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Droid Serif Bold" panose="02020800060500020200"/>
              </a:rPr>
              <a:t>Contact Us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89338" y="3958153"/>
            <a:ext cx="345234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0271-716500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289338" y="4563026"/>
            <a:ext cx="4940487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www.sinus.ac.id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89337" y="5219419"/>
            <a:ext cx="86263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dirty="0">
                <a:latin typeface="Open Sauce Bold"/>
              </a:rPr>
              <a:t>Jl. K.H </a:t>
            </a:r>
            <a:r>
              <a:rPr lang="en-US" sz="3000" dirty="0" err="1">
                <a:latin typeface="Open Sauce Bold"/>
              </a:rPr>
              <a:t>Samanhudi</a:t>
            </a:r>
            <a:r>
              <a:rPr lang="en-US" sz="3000" dirty="0">
                <a:latin typeface="Open Sauce Bold"/>
              </a:rPr>
              <a:t> No.84-86, </a:t>
            </a:r>
            <a:r>
              <a:rPr lang="en-US" sz="3000" dirty="0" err="1">
                <a:latin typeface="Open Sauce Bold"/>
              </a:rPr>
              <a:t>Purwosari</a:t>
            </a:r>
            <a:r>
              <a:rPr lang="en-US" sz="3000" dirty="0">
                <a:latin typeface="Open Sauce Bold"/>
              </a:rPr>
              <a:t>, </a:t>
            </a:r>
            <a:r>
              <a:rPr lang="en-US" sz="3000" dirty="0" err="1">
                <a:latin typeface="Open Sauce Bold"/>
              </a:rPr>
              <a:t>Kec</a:t>
            </a:r>
            <a:r>
              <a:rPr lang="en-US" sz="3000" dirty="0">
                <a:latin typeface="Open Sauce Bold"/>
              </a:rPr>
              <a:t>. </a:t>
            </a:r>
            <a:r>
              <a:rPr lang="en-US" sz="3000" dirty="0" err="1">
                <a:latin typeface="Open Sauce Bold"/>
              </a:rPr>
              <a:t>Laweyan</a:t>
            </a:r>
            <a:r>
              <a:rPr lang="en-US" sz="3000" dirty="0">
                <a:latin typeface="Open Sauce Bold"/>
              </a:rPr>
              <a:t>, Kota Surakarta, </a:t>
            </a:r>
            <a:r>
              <a:rPr lang="en-US" sz="3000" dirty="0" err="1">
                <a:latin typeface="Open Sauce Bold"/>
              </a:rPr>
              <a:t>Jawa</a:t>
            </a:r>
            <a:r>
              <a:rPr lang="en-US" sz="3000" dirty="0">
                <a:latin typeface="Open Sauce Bold"/>
              </a:rPr>
              <a:t> Tengah 57149</a:t>
            </a:r>
            <a:endParaRPr lang="en-US" sz="3000" spc="-60" dirty="0">
              <a:solidFill>
                <a:srgbClr val="000000"/>
              </a:solidFill>
              <a:latin typeface="Open Sauce 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-2781300"/>
            <a:ext cx="9991242" cy="14986864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10"/>
          <a:stretch>
            <a:fillRect/>
          </a:stretch>
        </p:blipFill>
        <p:spPr>
          <a:xfrm>
            <a:off x="1600200" y="3296285"/>
            <a:ext cx="511810" cy="52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0"/>
          <p:cNvSpPr txBox="1"/>
          <p:nvPr/>
        </p:nvSpPr>
        <p:spPr>
          <a:xfrm>
            <a:off x="2286163" y="3314898"/>
            <a:ext cx="345234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Open Sauce Bold"/>
              </a:rPr>
              <a:t>0895 7053 54767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53700" y="1381993"/>
            <a:ext cx="12948450" cy="7618265"/>
          </a:xfrm>
          <a:custGeom>
            <a:avLst/>
            <a:gdLst/>
            <a:ahLst/>
            <a:cxnLst/>
            <a:rect l="l" t="t" r="r" b="b"/>
            <a:pathLst>
              <a:path w="12948450" h="7618265">
                <a:moveTo>
                  <a:pt x="0" y="0"/>
                </a:moveTo>
                <a:lnTo>
                  <a:pt x="12948450" y="0"/>
                </a:lnTo>
                <a:lnTo>
                  <a:pt x="12948450" y="7618264"/>
                </a:lnTo>
                <a:lnTo>
                  <a:pt x="0" y="7618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11345" y="1639483"/>
            <a:ext cx="14143311" cy="7008034"/>
            <a:chOff x="0" y="0"/>
            <a:chExt cx="3724987" cy="1845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4987" cy="1845737"/>
            </a:xfrm>
            <a:custGeom>
              <a:avLst/>
              <a:gdLst/>
              <a:ahLst/>
              <a:cxnLst/>
              <a:rect l="l" t="t" r="r" b="b"/>
              <a:pathLst>
                <a:path w="3724987" h="1845737">
                  <a:moveTo>
                    <a:pt x="0" y="0"/>
                  </a:moveTo>
                  <a:lnTo>
                    <a:pt x="3724987" y="0"/>
                  </a:lnTo>
                  <a:lnTo>
                    <a:pt x="3724987" y="1845737"/>
                  </a:lnTo>
                  <a:lnTo>
                    <a:pt x="0" y="184573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24987" cy="1883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95944" y="2095500"/>
            <a:ext cx="7087056" cy="154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  <a:spcBef>
                <a:spcPct val="0"/>
              </a:spcBef>
            </a:pPr>
            <a:r>
              <a:rPr lang="en-US" sz="9000" dirty="0">
                <a:solidFill>
                  <a:srgbClr val="FFFFFF"/>
                </a:solidFill>
                <a:latin typeface="Caladea Bold" panose="02040803050406030204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48583" y="7251272"/>
            <a:ext cx="4940487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3000" spc="-60" dirty="0" smtClean="0">
                <a:solidFill>
                  <a:srgbClr val="FFFFFF"/>
                </a:solidFill>
                <a:latin typeface="Open Sauce Bold"/>
              </a:rPr>
              <a:t>www.sinus.ac.id</a:t>
            </a:r>
            <a:endParaRPr lang="en-US" sz="3000" spc="-60" dirty="0">
              <a:solidFill>
                <a:srgbClr val="FFFFFF"/>
              </a:solidFill>
              <a:latin typeface="Open Sauce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1" y="3308820"/>
            <a:ext cx="10426844" cy="6907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223" y="3171449"/>
            <a:ext cx="3177209" cy="31772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43000" y="1841685"/>
            <a:ext cx="12948450" cy="7618265"/>
          </a:xfrm>
          <a:custGeom>
            <a:avLst/>
            <a:gdLst/>
            <a:ahLst/>
            <a:cxnLst/>
            <a:rect l="l" t="t" r="r" b="b"/>
            <a:pathLst>
              <a:path w="12948450" h="7618265">
                <a:moveTo>
                  <a:pt x="12948450" y="0"/>
                </a:moveTo>
                <a:lnTo>
                  <a:pt x="0" y="0"/>
                </a:lnTo>
                <a:lnTo>
                  <a:pt x="0" y="7618265"/>
                </a:lnTo>
                <a:lnTo>
                  <a:pt x="12948450" y="7618265"/>
                </a:lnTo>
                <a:lnTo>
                  <a:pt x="1294845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48744" y="2036720"/>
            <a:ext cx="15190512" cy="7008034"/>
            <a:chOff x="0" y="0"/>
            <a:chExt cx="4000793" cy="1845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0793" cy="1845737"/>
            </a:xfrm>
            <a:custGeom>
              <a:avLst/>
              <a:gdLst/>
              <a:ahLst/>
              <a:cxnLst/>
              <a:rect l="l" t="t" r="r" b="b"/>
              <a:pathLst>
                <a:path w="4000793" h="1845737">
                  <a:moveTo>
                    <a:pt x="0" y="0"/>
                  </a:moveTo>
                  <a:lnTo>
                    <a:pt x="4000793" y="0"/>
                  </a:lnTo>
                  <a:lnTo>
                    <a:pt x="4000793" y="1845737"/>
                  </a:lnTo>
                  <a:lnTo>
                    <a:pt x="0" y="1845737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00793" cy="1883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36390" y="3036701"/>
            <a:ext cx="8031236" cy="2106799"/>
          </a:xfrm>
          <a:custGeom>
            <a:avLst/>
            <a:gdLst/>
            <a:ahLst/>
            <a:cxnLst/>
            <a:rect l="l" t="t" r="r" b="b"/>
            <a:pathLst>
              <a:path w="8031236" h="2106799">
                <a:moveTo>
                  <a:pt x="0" y="0"/>
                </a:moveTo>
                <a:lnTo>
                  <a:pt x="8031236" y="0"/>
                </a:lnTo>
                <a:lnTo>
                  <a:pt x="8031236" y="2106799"/>
                </a:lnTo>
                <a:lnTo>
                  <a:pt x="0" y="2106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3631" y="387951"/>
            <a:ext cx="1266244" cy="1249436"/>
          </a:xfrm>
          <a:custGeom>
            <a:avLst/>
            <a:gdLst/>
            <a:ahLst/>
            <a:cxnLst/>
            <a:rect l="l" t="t" r="r" b="b"/>
            <a:pathLst>
              <a:path w="1266244" h="1249436">
                <a:moveTo>
                  <a:pt x="0" y="0"/>
                </a:moveTo>
                <a:lnTo>
                  <a:pt x="1266245" y="0"/>
                </a:lnTo>
                <a:lnTo>
                  <a:pt x="1266245" y="1249436"/>
                </a:lnTo>
                <a:lnTo>
                  <a:pt x="0" y="1249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16133" y="420013"/>
            <a:ext cx="1217374" cy="1217374"/>
          </a:xfrm>
          <a:custGeom>
            <a:avLst/>
            <a:gdLst/>
            <a:ahLst/>
            <a:cxnLst/>
            <a:rect l="l" t="t" r="r" b="b"/>
            <a:pathLst>
              <a:path w="1217374" h="1217374">
                <a:moveTo>
                  <a:pt x="0" y="0"/>
                </a:moveTo>
                <a:lnTo>
                  <a:pt x="1217374" y="0"/>
                </a:lnTo>
                <a:lnTo>
                  <a:pt x="1217374" y="1217374"/>
                </a:lnTo>
                <a:lnTo>
                  <a:pt x="0" y="1217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52582" y="445776"/>
            <a:ext cx="2200039" cy="1223673"/>
          </a:xfrm>
          <a:custGeom>
            <a:avLst/>
            <a:gdLst/>
            <a:ahLst/>
            <a:cxnLst/>
            <a:rect l="l" t="t" r="r" b="b"/>
            <a:pathLst>
              <a:path w="2200039" h="1223673">
                <a:moveTo>
                  <a:pt x="0" y="0"/>
                </a:moveTo>
                <a:lnTo>
                  <a:pt x="2200040" y="0"/>
                </a:lnTo>
                <a:lnTo>
                  <a:pt x="2200040" y="1223673"/>
                </a:lnTo>
                <a:lnTo>
                  <a:pt x="0" y="1223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92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09797" y="445776"/>
            <a:ext cx="1235452" cy="1218438"/>
          </a:xfrm>
          <a:custGeom>
            <a:avLst/>
            <a:gdLst/>
            <a:ahLst/>
            <a:cxnLst/>
            <a:rect l="l" t="t" r="r" b="b"/>
            <a:pathLst>
              <a:path w="1235452" h="1218438">
                <a:moveTo>
                  <a:pt x="0" y="0"/>
                </a:moveTo>
                <a:lnTo>
                  <a:pt x="1235451" y="0"/>
                </a:lnTo>
                <a:lnTo>
                  <a:pt x="1235451" y="1218438"/>
                </a:lnTo>
                <a:lnTo>
                  <a:pt x="0" y="12184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28715" y="6859257"/>
            <a:ext cx="1063306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Salah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satu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perguruan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tinggi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terbaiik</a:t>
            </a:r>
            <a:endParaRPr lang="en-US" sz="2800" spc="-60" dirty="0">
              <a:solidFill>
                <a:srgbClr val="FFFFFF"/>
              </a:solidFill>
              <a:latin typeface="a Atmospheric" panose="02000503000000000000" pitchFamily="2" charset="0"/>
            </a:endParaRPr>
          </a:p>
          <a:p>
            <a:pPr>
              <a:lnSpc>
                <a:spcPts val="3510"/>
              </a:lnSpc>
            </a:pP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dalam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bidang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Teknologi</a:t>
            </a:r>
            <a:r>
              <a:rPr lang="en-US" sz="2800" spc="-60" dirty="0">
                <a:solidFill>
                  <a:srgbClr val="FFFFFF"/>
                </a:solidFill>
                <a:latin typeface="a Atmospheric" panose="02000503000000000000" pitchFamily="2" charset="0"/>
              </a:rPr>
              <a:t> </a:t>
            </a:r>
            <a:r>
              <a:rPr lang="en-US" sz="2800" spc="-60" dirty="0" err="1">
                <a:solidFill>
                  <a:srgbClr val="FFFFFF"/>
                </a:solidFill>
                <a:latin typeface="a Atmospheric" panose="02000503000000000000" pitchFamily="2" charset="0"/>
              </a:rPr>
              <a:t>Informasi</a:t>
            </a:r>
            <a:endParaRPr lang="en-US" sz="2800" spc="-60" dirty="0">
              <a:solidFill>
                <a:srgbClr val="FFFFFF"/>
              </a:solidFill>
              <a:latin typeface="a Atmospheric" panose="02000503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7" y="176302"/>
            <a:ext cx="13313062" cy="8868452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9721889" y="534966"/>
            <a:ext cx="378460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800" spc="-60" dirty="0" err="1" smtClean="0">
                <a:solidFill>
                  <a:srgbClr val="004AAD"/>
                </a:solidFill>
                <a:latin typeface="a Atmospheric" panose="02000503000000000000" pitchFamily="2" charset="0"/>
              </a:rPr>
              <a:t>Stmik</a:t>
            </a:r>
            <a:r>
              <a:rPr lang="en-US" sz="2800" spc="-60" dirty="0" smtClean="0">
                <a:solidFill>
                  <a:srgbClr val="004AAD"/>
                </a:solidFill>
                <a:latin typeface="a Atmospheric" panose="02000503000000000000" pitchFamily="2" charset="0"/>
              </a:rPr>
              <a:t> sinus </a:t>
            </a:r>
          </a:p>
          <a:p>
            <a:pPr>
              <a:lnSpc>
                <a:spcPts val="3510"/>
              </a:lnSpc>
            </a:pPr>
            <a:r>
              <a:rPr lang="en-US" sz="2800" spc="-60" dirty="0" smtClean="0">
                <a:solidFill>
                  <a:srgbClr val="004AAD"/>
                </a:solidFill>
                <a:latin typeface="a Atmospheric" panose="02000503000000000000" pitchFamily="2" charset="0"/>
              </a:rPr>
              <a:t>go university</a:t>
            </a:r>
            <a:endParaRPr lang="en-US" sz="2800" spc="-60" dirty="0">
              <a:solidFill>
                <a:srgbClr val="004AAD"/>
              </a:solidFill>
              <a:latin typeface="a Atmospheric" panose="020005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3773" y="2781300"/>
            <a:ext cx="6727457" cy="5205284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30225" y="889635"/>
            <a:ext cx="12575540" cy="869315"/>
            <a:chOff x="0" y="0"/>
            <a:chExt cx="468101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83055" y="830580"/>
            <a:ext cx="11719560" cy="829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GB" sz="5000" dirty="0" err="1" smtClean="0">
                <a:solidFill>
                  <a:srgbClr val="FFFFFF"/>
                </a:solidFill>
                <a:latin typeface="Open Sauce Bold" panose="020B0604020202020204" charset="0"/>
                <a:cs typeface="Open Sauce Bold" panose="020B0604020202020204" charset="0"/>
              </a:rPr>
              <a:t>Kenapa</a:t>
            </a:r>
            <a:r>
              <a:rPr lang="en-GB" sz="5000" dirty="0" smtClean="0">
                <a:solidFill>
                  <a:srgbClr val="FFFFFF"/>
                </a:solidFill>
                <a:latin typeface="Open Sauce Bold" panose="020B0604020202020204" charset="0"/>
                <a:cs typeface="Open Sauce Bold" panose="020B0604020202020204" charset="0"/>
              </a:rPr>
              <a:t> </a:t>
            </a:r>
            <a:r>
              <a:rPr lang="en-GB" sz="5000" dirty="0" err="1" smtClean="0">
                <a:solidFill>
                  <a:srgbClr val="FFFFFF"/>
                </a:solidFill>
                <a:latin typeface="Open Sauce Bold" panose="020B0604020202020204" charset="0"/>
                <a:cs typeface="Open Sauce Bold" panose="020B0604020202020204" charset="0"/>
              </a:rPr>
              <a:t>harus</a:t>
            </a:r>
            <a:r>
              <a:rPr lang="en-GB" sz="5000" dirty="0" smtClean="0">
                <a:solidFill>
                  <a:srgbClr val="FFFFFF"/>
                </a:solidFill>
                <a:latin typeface="Open Sauce Bold" panose="020B0604020202020204" charset="0"/>
                <a:cs typeface="Open Sauce Bold" panose="020B0604020202020204" charset="0"/>
              </a:rPr>
              <a:t> </a:t>
            </a:r>
            <a:r>
              <a:rPr lang="en-GB" sz="5000" dirty="0" err="1" smtClean="0">
                <a:solidFill>
                  <a:srgbClr val="FFFFFF"/>
                </a:solidFill>
                <a:latin typeface="Open Sauce Bold" panose="020B0604020202020204" charset="0"/>
                <a:cs typeface="Open Sauce Bold" panose="020B0604020202020204" charset="0"/>
              </a:rPr>
              <a:t>kuliah</a:t>
            </a:r>
            <a:endParaRPr lang="en-US" sz="5000" dirty="0">
              <a:solidFill>
                <a:srgbClr val="FFFFFF"/>
              </a:solidFill>
              <a:latin typeface="Open Sauce Bold" panose="020B0604020202020204" charset="0"/>
              <a:cs typeface="Open Sauce Bold" panose="020B06040202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95400" y="2324100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/>
              <a:t>Jenjang</a:t>
            </a:r>
            <a:r>
              <a:rPr lang="en-US" sz="3600" dirty="0" smtClean="0"/>
              <a:t> </a:t>
            </a:r>
            <a:r>
              <a:rPr lang="en-US" sz="3600" dirty="0" err="1" smtClean="0"/>
              <a:t>karir</a:t>
            </a:r>
            <a:r>
              <a:rPr lang="en-US" sz="3600" dirty="0" smtClean="0"/>
              <a:t> </a:t>
            </a:r>
            <a:r>
              <a:rPr lang="en-US" sz="3600" dirty="0" err="1" smtClean="0"/>
              <a:t>memerlukan</a:t>
            </a:r>
            <a:r>
              <a:rPr lang="en-US" sz="3600" dirty="0" smtClean="0"/>
              <a:t> </a:t>
            </a:r>
            <a:r>
              <a:rPr lang="en-US" sz="3600" dirty="0" err="1" smtClean="0"/>
              <a:t>ijasah</a:t>
            </a:r>
            <a:r>
              <a:rPr lang="en-US" sz="3600" dirty="0" smtClean="0"/>
              <a:t> yang </a:t>
            </a:r>
            <a:r>
              <a:rPr lang="en-US" sz="3600" dirty="0" err="1" smtClean="0"/>
              <a:t>lebih</a:t>
            </a:r>
            <a:r>
              <a:rPr lang="en-US" sz="3600" dirty="0" smtClean="0"/>
              <a:t> </a:t>
            </a:r>
            <a:r>
              <a:rPr lang="en-US" sz="3600" dirty="0" err="1" smtClean="0"/>
              <a:t>tinggi</a:t>
            </a:r>
            <a:r>
              <a:rPr lang="en-US" sz="3600" dirty="0" smtClean="0"/>
              <a:t> </a:t>
            </a:r>
            <a:r>
              <a:rPr lang="en-US" sz="3600" dirty="0" err="1" smtClean="0"/>
              <a:t>dibandingkan</a:t>
            </a:r>
            <a:r>
              <a:rPr lang="en-US" sz="3600" dirty="0"/>
              <a:t> </a:t>
            </a:r>
            <a:r>
              <a:rPr lang="en-US" sz="3600" dirty="0" smtClean="0"/>
              <a:t>SMK/</a:t>
            </a:r>
            <a:r>
              <a:rPr lang="en-US" sz="3600" dirty="0" err="1" smtClean="0"/>
              <a:t>SMA</a:t>
            </a:r>
            <a:r>
              <a:rPr lang="en-US" sz="3600" dirty="0" smtClean="0"/>
              <a:t>/</a:t>
            </a:r>
            <a:r>
              <a:rPr lang="en-US" sz="3600" dirty="0" err="1" smtClean="0"/>
              <a:t>Sederajat</a:t>
            </a:r>
            <a:endParaRPr lang="en-US" sz="3600" dirty="0" smtClean="0"/>
          </a:p>
          <a:p>
            <a:pPr marL="571500" indent="-571500">
              <a:buFontTx/>
              <a:buChar char="-"/>
            </a:pPr>
            <a:r>
              <a:rPr lang="en-GB" sz="3600" dirty="0" err="1" smtClean="0"/>
              <a:t>Peluang</a:t>
            </a:r>
            <a:r>
              <a:rPr lang="en-GB" sz="3600" dirty="0" smtClean="0"/>
              <a:t> </a:t>
            </a:r>
            <a:r>
              <a:rPr lang="en-GB" sz="3600" dirty="0" err="1" smtClean="0"/>
              <a:t>kerja</a:t>
            </a:r>
            <a:r>
              <a:rPr lang="en-GB" sz="3600" dirty="0" smtClean="0"/>
              <a:t> </a:t>
            </a:r>
            <a:r>
              <a:rPr lang="en-GB" sz="3600" dirty="0" err="1" smtClean="0"/>
              <a:t>lebih</a:t>
            </a:r>
            <a:r>
              <a:rPr lang="en-GB" sz="3600" dirty="0" smtClean="0"/>
              <a:t> </a:t>
            </a:r>
            <a:r>
              <a:rPr lang="en-GB" sz="3600" dirty="0" err="1" smtClean="0"/>
              <a:t>banyak</a:t>
            </a:r>
            <a:r>
              <a:rPr lang="en-GB" sz="3600" dirty="0" smtClean="0"/>
              <a:t> </a:t>
            </a:r>
            <a:r>
              <a:rPr lang="en-GB" sz="3600" dirty="0" err="1" smtClean="0"/>
              <a:t>dengan</a:t>
            </a:r>
            <a:r>
              <a:rPr lang="en-GB" sz="3600" dirty="0" smtClean="0"/>
              <a:t> </a:t>
            </a:r>
            <a:r>
              <a:rPr lang="en-GB" sz="3600" dirty="0" err="1" smtClean="0"/>
              <a:t>ijasah</a:t>
            </a:r>
            <a:r>
              <a:rPr lang="en-GB" sz="3600" dirty="0" smtClean="0"/>
              <a:t> </a:t>
            </a:r>
            <a:r>
              <a:rPr lang="en-GB" sz="3600" dirty="0" err="1" smtClean="0"/>
              <a:t>diatas</a:t>
            </a:r>
            <a:r>
              <a:rPr lang="en-GB" sz="3600" dirty="0" smtClean="0"/>
              <a:t> SMK/</a:t>
            </a:r>
            <a:r>
              <a:rPr lang="en-GB" sz="3600" dirty="0" err="1" smtClean="0"/>
              <a:t>SMA</a:t>
            </a:r>
            <a:r>
              <a:rPr lang="en-GB" sz="3600" dirty="0" smtClean="0"/>
              <a:t>/</a:t>
            </a:r>
            <a:r>
              <a:rPr lang="en-GB" sz="3600" dirty="0" err="1" smtClean="0"/>
              <a:t>Sederajat</a:t>
            </a:r>
            <a:endParaRPr lang="en-GB" sz="3600" dirty="0" smtClean="0"/>
          </a:p>
          <a:p>
            <a:pPr marL="571500" indent="-571500">
              <a:buFontTx/>
              <a:buChar char="-"/>
            </a:pPr>
            <a:r>
              <a:rPr lang="en-GB" sz="3600" dirty="0" err="1" smtClean="0"/>
              <a:t>Peluang</a:t>
            </a:r>
            <a:r>
              <a:rPr lang="en-GB" sz="3600" dirty="0" smtClean="0"/>
              <a:t> </a:t>
            </a:r>
            <a:r>
              <a:rPr lang="en-GB" sz="3600" dirty="0" err="1" smtClean="0"/>
              <a:t>mendapatkan</a:t>
            </a:r>
            <a:r>
              <a:rPr lang="en-GB" sz="3600" dirty="0" smtClean="0"/>
              <a:t> </a:t>
            </a:r>
            <a:r>
              <a:rPr lang="en-GB" sz="3600" dirty="0" err="1" smtClean="0"/>
              <a:t>posisi</a:t>
            </a:r>
            <a:r>
              <a:rPr lang="en-GB" sz="3600" dirty="0" smtClean="0"/>
              <a:t> </a:t>
            </a:r>
            <a:r>
              <a:rPr lang="en-GB" sz="3600" dirty="0" err="1" smtClean="0"/>
              <a:t>jabatan</a:t>
            </a:r>
            <a:r>
              <a:rPr lang="en-GB" sz="3600" dirty="0" smtClean="0"/>
              <a:t> </a:t>
            </a:r>
            <a:r>
              <a:rPr lang="en-GB" sz="3600" dirty="0" err="1" smtClean="0"/>
              <a:t>dan</a:t>
            </a:r>
            <a:r>
              <a:rPr lang="en-GB" sz="3600" dirty="0" smtClean="0"/>
              <a:t> </a:t>
            </a:r>
            <a:r>
              <a:rPr lang="en-GB" sz="3600" dirty="0" err="1" smtClean="0"/>
              <a:t>gaji</a:t>
            </a:r>
            <a:r>
              <a:rPr lang="en-GB" sz="3600" dirty="0" smtClean="0"/>
              <a:t> </a:t>
            </a:r>
            <a:r>
              <a:rPr lang="en-GB" sz="3600" dirty="0" err="1" smtClean="0"/>
              <a:t>lebih</a:t>
            </a:r>
            <a:r>
              <a:rPr lang="en-GB" sz="3600" dirty="0" smtClean="0"/>
              <a:t> </a:t>
            </a:r>
            <a:r>
              <a:rPr lang="en-GB" sz="3600" dirty="0" err="1" smtClean="0"/>
              <a:t>besar</a:t>
            </a:r>
            <a:endParaRPr lang="en-GB" sz="3600" dirty="0" smtClean="0"/>
          </a:p>
          <a:p>
            <a:pPr marL="571500" indent="-571500">
              <a:buFontTx/>
              <a:buChar char="-"/>
            </a:pPr>
            <a:r>
              <a:rPr lang="en-GB" sz="3600" dirty="0" err="1" smtClean="0"/>
              <a:t>Tuntutan</a:t>
            </a:r>
            <a:r>
              <a:rPr lang="en-GB" sz="3600" dirty="0" smtClean="0"/>
              <a:t> </a:t>
            </a:r>
            <a:r>
              <a:rPr lang="en-GB" sz="3600" dirty="0" err="1" smtClean="0"/>
              <a:t>dalam</a:t>
            </a:r>
            <a:r>
              <a:rPr lang="en-GB" sz="3600" dirty="0" smtClean="0"/>
              <a:t> </a:t>
            </a:r>
            <a:r>
              <a:rPr lang="en-GB" sz="3600" dirty="0" err="1" smtClean="0"/>
              <a:t>persaingan</a:t>
            </a:r>
            <a:r>
              <a:rPr lang="en-GB" sz="3600" dirty="0" smtClean="0"/>
              <a:t> di </a:t>
            </a:r>
            <a:r>
              <a:rPr lang="en-GB" sz="3600" dirty="0" err="1" smtClean="0"/>
              <a:t>tingkat</a:t>
            </a:r>
            <a:r>
              <a:rPr lang="en-GB" sz="3600" dirty="0" smtClean="0"/>
              <a:t> </a:t>
            </a:r>
            <a:r>
              <a:rPr lang="en-GB" sz="3600" dirty="0" err="1" smtClean="0"/>
              <a:t>karir</a:t>
            </a:r>
            <a:r>
              <a:rPr lang="en-GB" sz="3600" dirty="0" smtClean="0"/>
              <a:t> </a:t>
            </a:r>
            <a:r>
              <a:rPr lang="en-GB" sz="3600" dirty="0" err="1" smtClean="0"/>
              <a:t>memerlukan</a:t>
            </a:r>
            <a:r>
              <a:rPr lang="en-GB" sz="3600" dirty="0" smtClean="0"/>
              <a:t> </a:t>
            </a:r>
            <a:r>
              <a:rPr lang="en-GB" sz="3600" dirty="0" err="1" smtClean="0"/>
              <a:t>ijasah</a:t>
            </a:r>
            <a:r>
              <a:rPr lang="en-GB" sz="3600" dirty="0" smtClean="0"/>
              <a:t> </a:t>
            </a:r>
            <a:r>
              <a:rPr lang="en-GB" sz="3600" dirty="0" err="1" smtClean="0"/>
              <a:t>dan</a:t>
            </a:r>
            <a:r>
              <a:rPr lang="en-GB" sz="3600" dirty="0" smtClean="0"/>
              <a:t> </a:t>
            </a:r>
            <a:r>
              <a:rPr lang="en-GB" sz="3600" dirty="0" err="1" smtClean="0"/>
              <a:t>jenjang</a:t>
            </a:r>
            <a:r>
              <a:rPr lang="en-GB" sz="3600" dirty="0" smtClean="0"/>
              <a:t> </a:t>
            </a:r>
            <a:r>
              <a:rPr lang="en-GB" sz="3600" dirty="0" err="1" smtClean="0"/>
              <a:t>pendidikan</a:t>
            </a:r>
            <a:r>
              <a:rPr lang="en-GB" sz="3600" dirty="0" smtClean="0"/>
              <a:t> yang </a:t>
            </a:r>
            <a:r>
              <a:rPr lang="en-GB" sz="3600" dirty="0" err="1" smtClean="0"/>
              <a:t>lebih</a:t>
            </a:r>
            <a:r>
              <a:rPr lang="en-GB" sz="3600" dirty="0" smtClean="0"/>
              <a:t> </a:t>
            </a:r>
            <a:r>
              <a:rPr lang="en-GB" sz="3600" dirty="0" err="1" smtClean="0"/>
              <a:t>tinggi</a:t>
            </a:r>
            <a:r>
              <a:rPr lang="en-GB" sz="3600" dirty="0" smtClean="0"/>
              <a:t>.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13637" r="18182" b="17044"/>
          <a:stretch/>
        </p:blipFill>
        <p:spPr>
          <a:xfrm>
            <a:off x="11353800" y="3009900"/>
            <a:ext cx="6172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5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3773" y="2873174"/>
            <a:ext cx="6727457" cy="5113410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30225" y="889635"/>
            <a:ext cx="12575540" cy="869315"/>
            <a:chOff x="0" y="0"/>
            <a:chExt cx="468101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83055" y="830580"/>
            <a:ext cx="1171956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Droid Serif Bold" panose="02020800060500020200"/>
              </a:rPr>
              <a:t>About STMIK Sinar Nusantara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1110" r="30302" b="4041"/>
          <a:stretch>
            <a:fillRect/>
          </a:stretch>
        </p:blipFill>
        <p:spPr>
          <a:xfrm rot="5400000">
            <a:off x="12039599" y="2171701"/>
            <a:ext cx="4876802" cy="6400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95400" y="2324100"/>
            <a:ext cx="7467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Berlokasi</a:t>
            </a:r>
            <a:r>
              <a:rPr lang="en-US" sz="3600" dirty="0"/>
              <a:t> di </a:t>
            </a:r>
            <a:r>
              <a:rPr lang="en-US" sz="3600" dirty="0" err="1"/>
              <a:t>pusat</a:t>
            </a:r>
            <a:r>
              <a:rPr lang="en-US" sz="3600" dirty="0"/>
              <a:t> Kota Surakarta (Solo), </a:t>
            </a:r>
            <a:r>
              <a:rPr lang="en-US" sz="3600" dirty="0" err="1"/>
              <a:t>Jawa</a:t>
            </a:r>
            <a:r>
              <a:rPr lang="en-US" sz="3600" dirty="0"/>
              <a:t> Tengah.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95400" y="3924300"/>
            <a:ext cx="7264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Berdiri</a:t>
            </a:r>
            <a:r>
              <a:rPr lang="en-US" sz="3600" dirty="0"/>
              <a:t> </a:t>
            </a:r>
            <a:r>
              <a:rPr lang="en-US" sz="3600" dirty="0" err="1"/>
              <a:t>sejak</a:t>
            </a:r>
            <a:r>
              <a:rPr lang="en-US" sz="3600" dirty="0"/>
              <a:t> </a:t>
            </a:r>
            <a:r>
              <a:rPr lang="en-US" sz="3600" dirty="0" err="1"/>
              <a:t>tahun</a:t>
            </a:r>
            <a:r>
              <a:rPr lang="en-US" sz="3600" dirty="0"/>
              <a:t> 1993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merupakan</a:t>
            </a:r>
            <a:r>
              <a:rPr lang="en-US" sz="3600" dirty="0"/>
              <a:t> </a:t>
            </a:r>
            <a:r>
              <a:rPr lang="en-US" sz="3600" dirty="0" err="1"/>
              <a:t>kampus</a:t>
            </a:r>
            <a:r>
              <a:rPr lang="en-US" sz="3600" dirty="0"/>
              <a:t> </a:t>
            </a:r>
            <a:r>
              <a:rPr lang="en-US" sz="3600" dirty="0" err="1"/>
              <a:t>informatika</a:t>
            </a:r>
            <a:r>
              <a:rPr lang="en-US" sz="3600" dirty="0"/>
              <a:t> </a:t>
            </a:r>
            <a:r>
              <a:rPr lang="en-US" sz="3600" dirty="0" err="1"/>
              <a:t>pertama</a:t>
            </a:r>
            <a:r>
              <a:rPr lang="en-US" sz="3600" dirty="0"/>
              <a:t> di Kota Solo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295400" y="6020089"/>
            <a:ext cx="7264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STMIK</a:t>
            </a:r>
            <a:r>
              <a:rPr lang="en-US" sz="3600" dirty="0"/>
              <a:t> </a:t>
            </a:r>
            <a:r>
              <a:rPr lang="en-US" sz="3600" dirty="0" err="1"/>
              <a:t>Sinar</a:t>
            </a:r>
            <a:r>
              <a:rPr lang="en-US" sz="3600" dirty="0"/>
              <a:t> Nusantara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dikembangkan</a:t>
            </a:r>
            <a:r>
              <a:rPr lang="en-US" sz="3600" dirty="0"/>
              <a:t> </a:t>
            </a:r>
            <a:r>
              <a:rPr lang="en-US" sz="3600" dirty="0" err="1"/>
              <a:t>menjadi</a:t>
            </a:r>
            <a:r>
              <a:rPr lang="en-US" sz="3600" dirty="0"/>
              <a:t> </a:t>
            </a:r>
            <a:r>
              <a:rPr lang="en-US" sz="3600" dirty="0" err="1"/>
              <a:t>universitas</a:t>
            </a:r>
            <a:r>
              <a:rPr lang="en-US" sz="3600" dirty="0"/>
              <a:t>,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tahun</a:t>
            </a:r>
            <a:r>
              <a:rPr lang="en-US" sz="3600" dirty="0"/>
              <a:t> 2024.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/>
          <p:cNvSpPr/>
          <p:nvPr/>
        </p:nvSpPr>
        <p:spPr>
          <a:xfrm>
            <a:off x="-530225" y="565785"/>
            <a:ext cx="10088245" cy="869315"/>
          </a:xfrm>
          <a:custGeom>
            <a:avLst/>
            <a:gdLst/>
            <a:ahLst/>
            <a:cxnLst/>
            <a:rect l="l" t="t" r="r" b="b"/>
            <a:pathLst>
              <a:path w="4357067" h="609600">
                <a:moveTo>
                  <a:pt x="203200" y="0"/>
                </a:moveTo>
                <a:lnTo>
                  <a:pt x="4153867" y="0"/>
                </a:lnTo>
                <a:lnTo>
                  <a:pt x="4357067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004AAD"/>
          </a:solidFill>
        </p:spPr>
      </p:sp>
      <p:sp>
        <p:nvSpPr>
          <p:cNvPr id="24" name="TextBox 14"/>
          <p:cNvSpPr txBox="1"/>
          <p:nvPr/>
        </p:nvSpPr>
        <p:spPr>
          <a:xfrm>
            <a:off x="1583055" y="506730"/>
            <a:ext cx="7338695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FFFFFF"/>
                </a:solidFill>
                <a:latin typeface="Droid Serif Bold" panose="02020800060500020200"/>
              </a:rPr>
              <a:t>Our Learner Profile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4" name="TextBox 14"/>
          <p:cNvSpPr txBox="1"/>
          <p:nvPr/>
        </p:nvSpPr>
        <p:spPr>
          <a:xfrm>
            <a:off x="2178049" y="3314700"/>
            <a:ext cx="13487401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latin typeface="Open Sauce" panose="020B0604020202020204" charset="0"/>
              </a:rPr>
              <a:t>STMIK </a:t>
            </a:r>
            <a:r>
              <a:rPr lang="en-US" sz="3200" dirty="0" err="1">
                <a:latin typeface="Open Sauce" panose="020B0604020202020204" charset="0"/>
              </a:rPr>
              <a:t>Sinar</a:t>
            </a:r>
            <a:r>
              <a:rPr lang="en-US" sz="3200" dirty="0">
                <a:latin typeface="Open Sauce" panose="020B0604020202020204" charset="0"/>
              </a:rPr>
              <a:t> Nusantara yang </a:t>
            </a:r>
            <a:r>
              <a:rPr lang="en-US" sz="3200" dirty="0" err="1">
                <a:latin typeface="Open Sauce" panose="020B0604020202020204" charset="0"/>
              </a:rPr>
              <a:t>tahun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depan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akan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menjadi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sebuah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Universitas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merupakan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salah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satu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Perguruan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Tinggi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terbaik</a:t>
            </a:r>
            <a:r>
              <a:rPr lang="en-US" sz="3200" dirty="0">
                <a:latin typeface="Open Sauce" panose="020B0604020202020204" charset="0"/>
              </a:rPr>
              <a:t> di </a:t>
            </a:r>
            <a:r>
              <a:rPr lang="en-US" sz="3200" dirty="0" err="1">
                <a:latin typeface="Open Sauce" panose="020B0604020202020204" charset="0"/>
              </a:rPr>
              <a:t>Jawa</a:t>
            </a:r>
            <a:r>
              <a:rPr lang="en-US" sz="3200" dirty="0">
                <a:latin typeface="Open Sauce" panose="020B0604020202020204" charset="0"/>
              </a:rPr>
              <a:t> Tengah </a:t>
            </a:r>
            <a:r>
              <a:rPr lang="en-US" sz="3200" dirty="0" err="1">
                <a:latin typeface="Open Sauce" panose="020B0604020202020204" charset="0"/>
              </a:rPr>
              <a:t>dalam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bidang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Teknologi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Informasi</a:t>
            </a:r>
            <a:r>
              <a:rPr lang="en-US" sz="3200" dirty="0">
                <a:latin typeface="Open Sauce" panose="020B0604020202020204" charset="0"/>
              </a:rPr>
              <a:t>. STMIK </a:t>
            </a:r>
            <a:r>
              <a:rPr lang="en-US" sz="3200" dirty="0" err="1">
                <a:latin typeface="Open Sauce" panose="020B0604020202020204" charset="0"/>
              </a:rPr>
              <a:t>Sinar</a:t>
            </a:r>
            <a:r>
              <a:rPr lang="en-US" sz="3200" dirty="0">
                <a:latin typeface="Open Sauce" panose="020B0604020202020204" charset="0"/>
              </a:rPr>
              <a:t> Nusantara </a:t>
            </a:r>
            <a:r>
              <a:rPr lang="en-US" sz="3200" dirty="0" err="1">
                <a:latin typeface="Open Sauce" panose="020B0604020202020204" charset="0"/>
              </a:rPr>
              <a:t>memiliki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empat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pilar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yaitu</a:t>
            </a:r>
            <a:r>
              <a:rPr lang="en-US" sz="3200" dirty="0">
                <a:latin typeface="Open Sauce" panose="020B0604020202020204" charset="0"/>
              </a:rPr>
              <a:t> ; </a:t>
            </a:r>
            <a:r>
              <a:rPr lang="en-US" sz="3200" b="1" dirty="0">
                <a:latin typeface="Open Sauce" panose="020B0604020202020204" charset="0"/>
              </a:rPr>
              <a:t>DIGITALISASI, INTERNASIONALISASI, RESEARCH INSTITUTION, DAN INDUSTRY COLLABORATION</a:t>
            </a:r>
            <a:r>
              <a:rPr lang="en-US" sz="3200" dirty="0">
                <a:latin typeface="Open Sauce" panose="020B0604020202020204" charset="0"/>
              </a:rPr>
              <a:t> yang </a:t>
            </a:r>
            <a:r>
              <a:rPr lang="en-US" sz="3200" dirty="0" err="1">
                <a:latin typeface="Open Sauce" panose="020B0604020202020204" charset="0"/>
              </a:rPr>
              <a:t>akan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membawa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mahasiswa</a:t>
            </a:r>
            <a:r>
              <a:rPr lang="en-US" sz="3200" dirty="0">
                <a:latin typeface="Open Sauce" panose="020B0604020202020204" charset="0"/>
              </a:rPr>
              <a:t> STMIK </a:t>
            </a:r>
            <a:r>
              <a:rPr lang="en-US" sz="3200" dirty="0" err="1">
                <a:latin typeface="Open Sauce" panose="020B0604020202020204" charset="0"/>
              </a:rPr>
              <a:t>Sinar</a:t>
            </a:r>
            <a:r>
              <a:rPr lang="en-US" sz="3200" dirty="0">
                <a:latin typeface="Open Sauce" panose="020B0604020202020204" charset="0"/>
              </a:rPr>
              <a:t> Nusantara </a:t>
            </a:r>
            <a:r>
              <a:rPr lang="en-US" sz="3200" dirty="0" err="1">
                <a:latin typeface="Open Sauce" panose="020B0604020202020204" charset="0"/>
              </a:rPr>
              <a:t>mampu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lebih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tangguh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dalam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mempersiapkan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diri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baik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dari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hardskill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maupun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softskill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dalam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menghadapi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tantangan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dimasa</a:t>
            </a:r>
            <a:r>
              <a:rPr lang="en-US" sz="3200" dirty="0">
                <a:latin typeface="Open Sauce" panose="020B0604020202020204" charset="0"/>
              </a:rPr>
              <a:t> </a:t>
            </a:r>
            <a:r>
              <a:rPr lang="en-US" sz="3200" dirty="0" err="1">
                <a:latin typeface="Open Sauce" panose="020B0604020202020204" charset="0"/>
              </a:rPr>
              <a:t>depan</a:t>
            </a:r>
            <a:r>
              <a:rPr lang="en-US" sz="3200" dirty="0">
                <a:latin typeface="Open Sauce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57300" y="704675"/>
          <a:ext cx="15773400" cy="9261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val 11"/>
          <p:cNvSpPr/>
          <p:nvPr/>
        </p:nvSpPr>
        <p:spPr>
          <a:xfrm>
            <a:off x="2133678" y="8800876"/>
            <a:ext cx="340821" cy="34082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4419664" y="6286731"/>
            <a:ext cx="533459" cy="5334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9296838" y="3771803"/>
            <a:ext cx="711279" cy="71127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/>
        </p:nvGrpSpPr>
        <p:grpSpPr>
          <a:xfrm>
            <a:off x="6553466" y="1866756"/>
            <a:ext cx="2963663" cy="1848082"/>
            <a:chOff x="3395631" y="3250632"/>
            <a:chExt cx="1975775" cy="1644757"/>
          </a:xfrm>
        </p:grpSpPr>
        <p:sp>
          <p:nvSpPr>
            <p:cNvPr id="16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Open Sauce Semi-Bold" panose="00000700000000000000" charset="0"/>
                </a:rPr>
                <a:t>2017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D" sz="1600" dirty="0">
                  <a:latin typeface="Open Sauce Semi-Bold" panose="00000700000000000000" charset="0"/>
                </a:rPr>
                <a:t>MoU </a:t>
              </a:r>
              <a:r>
                <a:rPr lang="en-ID" sz="1600" dirty="0" err="1">
                  <a:latin typeface="Open Sauce Semi-Bold" panose="00000700000000000000" charset="0"/>
                </a:rPr>
                <a:t>dengan</a:t>
              </a:r>
              <a:r>
                <a:rPr lang="en-ID" sz="1600" dirty="0">
                  <a:latin typeface="Open Sauce Semi-Bold" panose="00000700000000000000" charset="0"/>
                </a:rPr>
                <a:t> NABU Research Academy 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D" sz="1600" dirty="0">
                  <a:latin typeface="Open Sauce Semi-Bold" panose="00000700000000000000" charset="0"/>
                </a:rPr>
                <a:t>&amp; International Student Exchange to Thailand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48799" y="800100"/>
            <a:ext cx="3653791" cy="1558925"/>
            <a:chOff x="2935547" y="2061405"/>
            <a:chExt cx="2435859" cy="2833984"/>
          </a:xfrm>
        </p:grpSpPr>
        <p:sp>
          <p:nvSpPr>
            <p:cNvPr id="19" name="Rectangle 18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2935547" y="2061405"/>
              <a:ext cx="1975775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ts val="0"/>
                </a:spcBef>
                <a:spcAft>
                  <a:spcPts val="35"/>
                </a:spcAft>
              </a:pPr>
              <a:r>
                <a:rPr lang="en-US" sz="1600" dirty="0">
                  <a:latin typeface="Open Sauce Semi-Bold" panose="00000700000000000000" charset="0"/>
                </a:rPr>
                <a:t>2020</a:t>
              </a:r>
            </a:p>
            <a:p>
              <a:pPr algn="ctr" defTabSz="1066800">
                <a:lnSpc>
                  <a:spcPct val="90000"/>
                </a:lnSpc>
                <a:spcBef>
                  <a:spcPts val="0"/>
                </a:spcBef>
                <a:spcAft>
                  <a:spcPts val="35"/>
                </a:spcAft>
              </a:pPr>
              <a:r>
                <a:rPr lang="en-ID" sz="1600" dirty="0" err="1">
                  <a:latin typeface="Open Sauce Semi-Bold" panose="00000700000000000000" charset="0"/>
                </a:rPr>
                <a:t>Pengabdian</a:t>
              </a:r>
              <a:r>
                <a:rPr lang="en-ID" sz="1600" dirty="0">
                  <a:latin typeface="Open Sauce Semi-Bold" panose="00000700000000000000" charset="0"/>
                </a:rPr>
                <a:t> </a:t>
              </a:r>
              <a:r>
                <a:rPr lang="en-ID" sz="1600" dirty="0" err="1">
                  <a:latin typeface="Open Sauce Semi-Bold" panose="00000700000000000000" charset="0"/>
                </a:rPr>
                <a:t>kepada</a:t>
              </a:r>
              <a:endParaRPr lang="en-ID" sz="1600" dirty="0">
                <a:latin typeface="Open Sauce Semi-Bold" panose="00000700000000000000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ts val="0"/>
                </a:spcBef>
                <a:spcAft>
                  <a:spcPts val="35"/>
                </a:spcAft>
              </a:pPr>
              <a:r>
                <a:rPr lang="en-ID" sz="1600" dirty="0">
                  <a:latin typeface="Open Sauce Semi-Bold" panose="00000700000000000000" charset="0"/>
                </a:rPr>
                <a:t>Masyarakat</a:t>
              </a:r>
            </a:p>
            <a:p>
              <a:pPr algn="ctr" defTabSz="1066800">
                <a:lnSpc>
                  <a:spcPct val="90000"/>
                </a:lnSpc>
                <a:spcBef>
                  <a:spcPts val="0"/>
                </a:spcBef>
                <a:spcAft>
                  <a:spcPts val="35"/>
                </a:spcAft>
              </a:pPr>
              <a:r>
                <a:rPr lang="en-ID" sz="1600" dirty="0">
                  <a:latin typeface="Open Sauce Semi-Bold" panose="00000700000000000000" charset="0"/>
                </a:rPr>
                <a:t>(</a:t>
              </a:r>
              <a:r>
                <a:rPr lang="en-ID" sz="1600" dirty="0" err="1">
                  <a:latin typeface="Open Sauce Semi-Bold" panose="00000700000000000000" charset="0"/>
                </a:rPr>
                <a:t>Pendampingan</a:t>
              </a:r>
              <a:r>
                <a:rPr lang="en-ID" sz="1600" dirty="0">
                  <a:latin typeface="Open Sauce Semi-Bold" panose="00000700000000000000" charset="0"/>
                </a:rPr>
                <a:t> </a:t>
              </a:r>
              <a:r>
                <a:rPr lang="en-ID" sz="1600" dirty="0" err="1">
                  <a:latin typeface="Open Sauce Semi-Bold" panose="00000700000000000000" charset="0"/>
                </a:rPr>
                <a:t>sekolah-sekolah</a:t>
              </a:r>
              <a:r>
                <a:rPr lang="en-ID" sz="1600" dirty="0">
                  <a:latin typeface="Open Sauce Semi-Bold" panose="00000700000000000000" charset="0"/>
                </a:rPr>
                <a:t> </a:t>
              </a:r>
              <a:r>
                <a:rPr lang="en-ID" sz="1600" dirty="0" err="1">
                  <a:latin typeface="Open Sauce Semi-Bold" panose="00000700000000000000" charset="0"/>
                </a:rPr>
                <a:t>dalam</a:t>
              </a:r>
              <a:r>
                <a:rPr lang="en-ID" sz="1600" dirty="0">
                  <a:latin typeface="Open Sauce Semi-Bold" panose="00000700000000000000" charset="0"/>
                </a:rPr>
                <a:t> PJJ di masa </a:t>
              </a:r>
              <a:r>
                <a:rPr lang="en-ID" sz="1600" dirty="0" err="1">
                  <a:latin typeface="Open Sauce Semi-Bold" panose="00000700000000000000" charset="0"/>
                </a:rPr>
                <a:t>pandemi</a:t>
              </a:r>
              <a:r>
                <a:rPr lang="en-ID" sz="1600" dirty="0">
                  <a:latin typeface="Open Sauce Semi-Bold" panose="00000700000000000000" charset="0"/>
                </a:rPr>
                <a:t>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660755" y="2476500"/>
            <a:ext cx="3880485" cy="2466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0301" tIns="0" rIns="0" bIns="0" numCol="1" spcCol="1270" anchor="t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Open Sauce Semi-Bold" panose="00000700000000000000" charset="0"/>
              </a:rPr>
              <a:t>2023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err="1">
                <a:latin typeface="Open Sauce Semi-Bold" panose="00000700000000000000" charset="0"/>
              </a:rPr>
              <a:t>Akuisisi</a:t>
            </a:r>
            <a:r>
              <a:rPr lang="en-US" sz="1600" dirty="0">
                <a:latin typeface="Open Sauce Semi-Bold" panose="00000700000000000000" charset="0"/>
              </a:rPr>
              <a:t> STMIK </a:t>
            </a:r>
            <a:r>
              <a:rPr lang="en-US" sz="1600" dirty="0" err="1">
                <a:latin typeface="Open Sauce Semi-Bold" panose="00000700000000000000" charset="0"/>
              </a:rPr>
              <a:t>Sinar</a:t>
            </a:r>
            <a:r>
              <a:rPr lang="en-US" sz="1600" dirty="0">
                <a:latin typeface="Open Sauce Semi-Bold" panose="00000700000000000000" charset="0"/>
              </a:rPr>
              <a:t> Nusantara oleh PT </a:t>
            </a:r>
            <a:r>
              <a:rPr lang="en-US" sz="1600" dirty="0" err="1">
                <a:latin typeface="Open Sauce Semi-Bold" panose="00000700000000000000" charset="0"/>
              </a:rPr>
              <a:t>Tiga</a:t>
            </a:r>
            <a:r>
              <a:rPr lang="en-US" sz="1600" dirty="0">
                <a:latin typeface="Open Sauce Semi-Bold" panose="00000700000000000000" charset="0"/>
              </a:rPr>
              <a:t> </a:t>
            </a:r>
            <a:r>
              <a:rPr lang="en-US" sz="1600" dirty="0" err="1">
                <a:latin typeface="Open Sauce Semi-Bold" panose="00000700000000000000" charset="0"/>
              </a:rPr>
              <a:t>Serangkai</a:t>
            </a:r>
            <a:endParaRPr lang="en-ID" sz="1600" dirty="0">
              <a:latin typeface="Open Sauce Semi-Bold" panose="000007000000000000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91700" y="6706447"/>
            <a:ext cx="7439022" cy="301297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20301" tIns="0" rIns="0" bIns="0" numCol="1" spcCol="1270" anchor="t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D" dirty="0"/>
          </a:p>
        </p:txBody>
      </p:sp>
      <p:sp>
        <p:nvSpPr>
          <p:cNvPr id="23" name="Freeform 8"/>
          <p:cNvSpPr/>
          <p:nvPr/>
        </p:nvSpPr>
        <p:spPr>
          <a:xfrm>
            <a:off x="-530159" y="565753"/>
            <a:ext cx="7735715" cy="869373"/>
          </a:xfrm>
          <a:custGeom>
            <a:avLst/>
            <a:gdLst/>
            <a:ahLst/>
            <a:cxnLst/>
            <a:rect l="l" t="t" r="r" b="b"/>
            <a:pathLst>
              <a:path w="4357067" h="609600">
                <a:moveTo>
                  <a:pt x="203200" y="0"/>
                </a:moveTo>
                <a:lnTo>
                  <a:pt x="4153867" y="0"/>
                </a:lnTo>
                <a:lnTo>
                  <a:pt x="4357067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004AAD"/>
          </a:solidFill>
        </p:spPr>
      </p:sp>
      <p:sp>
        <p:nvSpPr>
          <p:cNvPr id="24" name="TextBox 14"/>
          <p:cNvSpPr txBox="1"/>
          <p:nvPr/>
        </p:nvSpPr>
        <p:spPr>
          <a:xfrm>
            <a:off x="1583100" y="506730"/>
            <a:ext cx="5622457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FFFFFF"/>
                </a:solidFill>
                <a:latin typeface="Droid Serif Bold" panose="02020800060500020200"/>
              </a:rPr>
              <a:t>Our Milestone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8400" y="7958455"/>
            <a:ext cx="4042410" cy="858520"/>
            <a:chOff x="3202338" y="3250632"/>
            <a:chExt cx="2169068" cy="1804961"/>
          </a:xfrm>
        </p:grpSpPr>
        <p:sp>
          <p:nvSpPr>
            <p:cNvPr id="3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TextBox 16"/>
            <p:cNvSpPr txBox="1"/>
            <p:nvPr/>
          </p:nvSpPr>
          <p:spPr>
            <a:xfrm>
              <a:off x="3202338" y="3410836"/>
              <a:ext cx="1883908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2000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STMIK Sinar Nusantara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Open Sauce Semi-Bold" panose="00000700000000000000" charset="0"/>
                </a:rPr>
                <a:t>(Prodi Sarjana &amp; Diploma)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latin typeface="Open Sauce Semi-Bold" panose="00000700000000000000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349885" y="7658100"/>
            <a:ext cx="3192145" cy="782320"/>
            <a:chOff x="3243225" y="3250632"/>
            <a:chExt cx="2128181" cy="1644757"/>
          </a:xfrm>
        </p:grpSpPr>
        <p:sp>
          <p:nvSpPr>
            <p:cNvPr id="7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16"/>
            <p:cNvSpPr txBox="1"/>
            <p:nvPr/>
          </p:nvSpPr>
          <p:spPr>
            <a:xfrm>
              <a:off x="3243225" y="3250632"/>
              <a:ext cx="1883908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1993 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AMIK Sinar Nusantara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Open Sauce Semi-Bold" panose="00000700000000000000" charset="0"/>
                </a:rPr>
                <a:t>(Prodi Diploma)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latin typeface="Open Sauce Semi-Bold" panose="00000700000000000000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30040" y="6811010"/>
            <a:ext cx="3721100" cy="782320"/>
            <a:chOff x="3243225" y="3250632"/>
            <a:chExt cx="2128181" cy="1644757"/>
          </a:xfrm>
        </p:grpSpPr>
        <p:sp>
          <p:nvSpPr>
            <p:cNvPr id="10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6"/>
            <p:cNvSpPr txBox="1"/>
            <p:nvPr/>
          </p:nvSpPr>
          <p:spPr>
            <a:xfrm>
              <a:off x="3243225" y="3250632"/>
              <a:ext cx="1883908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2003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Kolaborasi Dunia Industri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(Kerja Praktik Industri)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33600" y="3942080"/>
            <a:ext cx="3966210" cy="782320"/>
            <a:chOff x="3243225" y="3250632"/>
            <a:chExt cx="2128181" cy="1644757"/>
          </a:xfrm>
        </p:grpSpPr>
        <p:sp>
          <p:nvSpPr>
            <p:cNvPr id="26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16"/>
            <p:cNvSpPr txBox="1"/>
            <p:nvPr/>
          </p:nvSpPr>
          <p:spPr>
            <a:xfrm>
              <a:off x="3243225" y="3250632"/>
              <a:ext cx="1883908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2006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IT Center PK PLK Jawa Tengah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(Sertifikasi IT bagi Pendidik)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53200" y="5528310"/>
            <a:ext cx="3966210" cy="782320"/>
            <a:chOff x="3243225" y="3250632"/>
            <a:chExt cx="2128181" cy="1644757"/>
          </a:xfrm>
        </p:grpSpPr>
        <p:sp>
          <p:nvSpPr>
            <p:cNvPr id="29" name="Rectangle 15"/>
            <p:cNvSpPr/>
            <p:nvPr/>
          </p:nvSpPr>
          <p:spPr>
            <a:xfrm>
              <a:off x="3395631" y="3250632"/>
              <a:ext cx="1975775" cy="16447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16"/>
            <p:cNvSpPr txBox="1"/>
            <p:nvPr/>
          </p:nvSpPr>
          <p:spPr>
            <a:xfrm>
              <a:off x="3243225" y="3250632"/>
              <a:ext cx="1883908" cy="164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301" tIns="0" rIns="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2011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MoU Internasional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Open Sauce Semi-Bold" panose="00000700000000000000" charset="0"/>
                </a:rPr>
                <a:t>dengan NIIT India</a:t>
              </a:r>
            </a:p>
          </p:txBody>
        </p:sp>
      </p:grpSp>
      <p:sp>
        <p:nvSpPr>
          <p:cNvPr id="31" name="Oval 30"/>
          <p:cNvSpPr/>
          <p:nvPr/>
        </p:nvSpPr>
        <p:spPr>
          <a:xfrm>
            <a:off x="3276678" y="7505476"/>
            <a:ext cx="340821" cy="34082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/>
          <p:cNvSpPr/>
          <p:nvPr/>
        </p:nvSpPr>
        <p:spPr>
          <a:xfrm>
            <a:off x="5867464" y="5372331"/>
            <a:ext cx="533459" cy="5334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7391203" y="4421408"/>
            <a:ext cx="711279" cy="71127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11277403" y="3238403"/>
            <a:ext cx="711279" cy="71127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Rectangles 34"/>
          <p:cNvSpPr/>
          <p:nvPr/>
        </p:nvSpPr>
        <p:spPr>
          <a:xfrm>
            <a:off x="12230100" y="5600700"/>
            <a:ext cx="4800600" cy="282130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latin typeface="Open Sauce Semi-Bold" panose="00000700000000000000" charset="0"/>
              <a:sym typeface="+mn-ea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latin typeface="Open Sauce Semi-Bold" panose="00000700000000000000" charset="0"/>
              <a:sym typeface="+mn-ea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Open Sauce Semi-Bold" panose="00000700000000000000" charset="0"/>
                <a:sym typeface="+mn-ea"/>
              </a:rPr>
              <a:t>&gt; 4.500 alumni</a:t>
            </a:r>
            <a:endParaRPr lang="en-US" dirty="0">
              <a:latin typeface="Open Sauce Semi-Bold" panose="00000700000000000000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dirty="0">
                <a:latin typeface="Open Sauce Semi-Bold" panose="00000700000000000000" charset="0"/>
                <a:sym typeface="+mn-ea"/>
              </a:rPr>
              <a:t>60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dosen</a:t>
            </a:r>
            <a:r>
              <a:rPr lang="en-ID" dirty="0">
                <a:latin typeface="Open Sauce Semi-Bold" panose="00000700000000000000" charset="0"/>
                <a:sym typeface="+mn-ea"/>
              </a:rPr>
              <a:t> &amp;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dosen</a:t>
            </a:r>
            <a:r>
              <a:rPr lang="en-ID" dirty="0">
                <a:latin typeface="Open Sauce Semi-Bold" panose="00000700000000000000" charset="0"/>
                <a:sym typeface="+mn-ea"/>
              </a:rPr>
              <a:t>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praktisi</a:t>
            </a:r>
            <a:endParaRPr lang="en-ID" dirty="0">
              <a:latin typeface="Open Sauce Semi-Bold" panose="00000700000000000000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dirty="0">
                <a:latin typeface="Open Sauce Semi-Bold" panose="00000700000000000000" charset="0"/>
                <a:sym typeface="+mn-ea"/>
              </a:rPr>
              <a:t>30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kelas</a:t>
            </a:r>
            <a:r>
              <a:rPr lang="en-ID" dirty="0">
                <a:latin typeface="Open Sauce Semi-Bold" panose="00000700000000000000" charset="0"/>
                <a:sym typeface="+mn-ea"/>
              </a:rPr>
              <a:t> &amp;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laboratorium</a:t>
            </a:r>
            <a:r>
              <a:rPr lang="en-ID" dirty="0">
                <a:latin typeface="Open Sauce Semi-Bold" panose="00000700000000000000" charset="0"/>
                <a:sym typeface="+mn-ea"/>
              </a:rPr>
              <a:t> ICT</a:t>
            </a:r>
            <a:endParaRPr lang="en-ID" dirty="0">
              <a:latin typeface="Open Sauce Semi-Bold" panose="00000700000000000000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dirty="0">
                <a:latin typeface="Open Sauce Semi-Bold" panose="00000700000000000000" charset="0"/>
                <a:sym typeface="+mn-ea"/>
              </a:rPr>
              <a:t>20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kerjasama</a:t>
            </a:r>
            <a:r>
              <a:rPr lang="en-ID" dirty="0">
                <a:latin typeface="Open Sauce Semi-Bold" panose="00000700000000000000" charset="0"/>
                <a:sym typeface="+mn-ea"/>
              </a:rPr>
              <a:t> dunia industry</a:t>
            </a:r>
            <a:endParaRPr lang="en-ID" dirty="0">
              <a:latin typeface="Open Sauce Semi-Bold" panose="00000700000000000000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D" dirty="0">
                <a:latin typeface="Open Sauce Semi-Bold" panose="00000700000000000000" charset="0"/>
                <a:sym typeface="+mn-ea"/>
              </a:rPr>
              <a:t>&gt; 100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kerjasama</a:t>
            </a:r>
            <a:r>
              <a:rPr lang="en-ID" dirty="0">
                <a:latin typeface="Open Sauce Semi-Bold" panose="00000700000000000000" charset="0"/>
                <a:sym typeface="+mn-ea"/>
              </a:rPr>
              <a:t> int’l, </a:t>
            </a:r>
            <a:r>
              <a:rPr lang="en-ID" dirty="0" err="1">
                <a:latin typeface="Open Sauce Semi-Bold" panose="00000700000000000000" charset="0"/>
                <a:sym typeface="+mn-ea"/>
              </a:rPr>
              <a:t>nasional</a:t>
            </a:r>
            <a:r>
              <a:rPr lang="en-ID" dirty="0">
                <a:latin typeface="Open Sauce Semi-Bold" panose="00000700000000000000" charset="0"/>
                <a:sym typeface="+mn-ea"/>
              </a:rPr>
              <a:t>, dan regional</a:t>
            </a:r>
            <a:endParaRPr lang="en-ID" dirty="0">
              <a:latin typeface="Open Sauce Semi-Bold" panose="00000700000000000000" charset="0"/>
            </a:endParaRP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D" dirty="0"/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44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2306" y="2469418"/>
            <a:ext cx="641689" cy="6416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30158" y="972280"/>
            <a:ext cx="7921558" cy="869373"/>
            <a:chOff x="0" y="0"/>
            <a:chExt cx="400908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9085" cy="609600"/>
            </a:xfrm>
            <a:custGeom>
              <a:avLst/>
              <a:gdLst/>
              <a:ahLst/>
              <a:cxnLst/>
              <a:rect l="l" t="t" r="r" b="b"/>
              <a:pathLst>
                <a:path w="4009085" h="609600">
                  <a:moveTo>
                    <a:pt x="203200" y="0"/>
                  </a:moveTo>
                  <a:lnTo>
                    <a:pt x="3805885" y="0"/>
                  </a:lnTo>
                  <a:lnTo>
                    <a:pt x="400908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9050"/>
              <a:ext cx="375508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3100" y="913257"/>
            <a:ext cx="6902175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Droid Serif Bold" panose="02020800060500020200"/>
              </a:rPr>
              <a:t>Study Program</a:t>
            </a:r>
            <a:endParaRPr lang="en-US" sz="5000" dirty="0">
              <a:solidFill>
                <a:srgbClr val="FFFFFF"/>
              </a:solidFill>
              <a:latin typeface="Droid Serif Bold" panose="020208000605000202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4890" y="2638243"/>
            <a:ext cx="656520" cy="32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300" spc="-46">
                <a:solidFill>
                  <a:srgbClr val="FFFFFF"/>
                </a:solidFill>
                <a:latin typeface="Open Sauce Bold" panose="00000800000000000000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7651" y="2469418"/>
            <a:ext cx="2858902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cs typeface="+mn-lt"/>
              </a:rPr>
              <a:t>Informatika</a:t>
            </a:r>
            <a:r>
              <a:rPr lang="en-US" sz="3000" spc="-60" dirty="0" smtClean="0">
                <a:solidFill>
                  <a:srgbClr val="000000"/>
                </a:solidFill>
                <a:cs typeface="+mn-lt"/>
              </a:rPr>
              <a:t> (S1)</a:t>
            </a:r>
            <a:endParaRPr lang="en-US" sz="3000" spc="-60" dirty="0">
              <a:solidFill>
                <a:srgbClr val="000000"/>
              </a:solidFill>
              <a:cs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47800" y="3047508"/>
            <a:ext cx="6096000" cy="161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5"/>
              </a:lnSpc>
            </a:pPr>
            <a:r>
              <a:rPr lang="en-US" sz="2000" dirty="0" err="1">
                <a:cs typeface="+mn-lt"/>
              </a:rPr>
              <a:t>Informatika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memiliki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fokus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utama</a:t>
            </a:r>
            <a:r>
              <a:rPr lang="en-US" sz="2000" dirty="0">
                <a:cs typeface="+mn-lt"/>
              </a:rPr>
              <a:t> di </a:t>
            </a:r>
            <a:r>
              <a:rPr lang="en-US" sz="2000" dirty="0" err="1">
                <a:cs typeface="+mn-lt"/>
              </a:rPr>
              <a:t>bidang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keamanan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siber</a:t>
            </a:r>
            <a:r>
              <a:rPr lang="en-US" sz="2000" dirty="0">
                <a:cs typeface="+mn-lt"/>
              </a:rPr>
              <a:t> (cyber security), </a:t>
            </a:r>
            <a:r>
              <a:rPr lang="en-US" sz="2000" dirty="0" err="1">
                <a:cs typeface="+mn-lt"/>
              </a:rPr>
              <a:t>jaringan</a:t>
            </a:r>
            <a:r>
              <a:rPr lang="en-US" sz="2000" dirty="0">
                <a:cs typeface="+mn-lt"/>
              </a:rPr>
              <a:t>, cloud computing, mobile </a:t>
            </a:r>
            <a:r>
              <a:rPr lang="en-US" sz="2000" dirty="0" err="1">
                <a:cs typeface="+mn-lt"/>
              </a:rPr>
              <a:t>dan</a:t>
            </a:r>
            <a:r>
              <a:rPr lang="en-US" sz="2000" dirty="0">
                <a:cs typeface="+mn-lt"/>
              </a:rPr>
              <a:t> web programming. </a:t>
            </a:r>
            <a:r>
              <a:rPr lang="en-US" sz="2000" dirty="0" err="1">
                <a:cs typeface="+mn-lt"/>
              </a:rPr>
              <a:t>Keilmuan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sangat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dibutuhkan</a:t>
            </a:r>
            <a:r>
              <a:rPr lang="en-US" sz="2000" dirty="0">
                <a:cs typeface="+mn-lt"/>
              </a:rPr>
              <a:t> di </a:t>
            </a:r>
            <a:r>
              <a:rPr lang="en-US" sz="2000" dirty="0" err="1">
                <a:cs typeface="+mn-lt"/>
              </a:rPr>
              <a:t>dunia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industri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maupun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wirausaha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mandiri</a:t>
            </a:r>
            <a:r>
              <a:rPr lang="en-US" sz="2000" dirty="0">
                <a:cs typeface="+mn-lt"/>
              </a:rPr>
              <a:t>. </a:t>
            </a:r>
            <a:r>
              <a:rPr lang="en-US" sz="2000" dirty="0" err="1">
                <a:cs typeface="+mn-lt"/>
              </a:rPr>
              <a:t>Keselarasan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keilmuan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dunia</a:t>
            </a:r>
            <a:r>
              <a:rPr lang="en-US" sz="2000" dirty="0">
                <a:cs typeface="+mn-lt"/>
              </a:rPr>
              <a:t> yang </a:t>
            </a:r>
            <a:r>
              <a:rPr lang="en-US" sz="2000" dirty="0" err="1">
                <a:cs typeface="+mn-lt"/>
              </a:rPr>
              <a:t>sangat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tinggi</a:t>
            </a:r>
            <a:r>
              <a:rPr lang="en-US" sz="2000" dirty="0">
                <a:cs typeface="+mn-lt"/>
              </a:rPr>
              <a:t>, </a:t>
            </a:r>
            <a:r>
              <a:rPr lang="en-US" sz="2000" dirty="0" err="1">
                <a:cs typeface="+mn-lt"/>
              </a:rPr>
              <a:t>membuat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lulusan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Informatika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dapat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diterima</a:t>
            </a:r>
            <a:r>
              <a:rPr lang="en-US" sz="2000" dirty="0">
                <a:cs typeface="+mn-lt"/>
              </a:rPr>
              <a:t> di </a:t>
            </a:r>
            <a:r>
              <a:rPr lang="en-US" sz="2000" dirty="0" err="1">
                <a:cs typeface="+mn-lt"/>
              </a:rPr>
              <a:t>seluruh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segmen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pekerjaan</a:t>
            </a:r>
            <a:r>
              <a:rPr lang="en-US" sz="2000" dirty="0">
                <a:cs typeface="+mn-lt"/>
              </a:rPr>
              <a:t>.</a:t>
            </a:r>
            <a:endParaRPr lang="en-US" sz="2000" spc="-36" dirty="0">
              <a:solidFill>
                <a:srgbClr val="830000"/>
              </a:solidFill>
              <a:cs typeface="+mn-lt"/>
            </a:endParaRPr>
          </a:p>
        </p:txBody>
      </p:sp>
      <p:grpSp>
        <p:nvGrpSpPr>
          <p:cNvPr id="57" name="Group 3"/>
          <p:cNvGrpSpPr/>
          <p:nvPr/>
        </p:nvGrpSpPr>
        <p:grpSpPr>
          <a:xfrm>
            <a:off x="702307" y="6330623"/>
            <a:ext cx="641689" cy="641689"/>
            <a:chOff x="0" y="0"/>
            <a:chExt cx="812800" cy="812800"/>
          </a:xfrm>
        </p:grpSpPr>
        <p:sp>
          <p:nvSpPr>
            <p:cNvPr id="58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9" name="TextBox 5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60" name="TextBox 11"/>
          <p:cNvSpPr txBox="1"/>
          <p:nvPr/>
        </p:nvSpPr>
        <p:spPr>
          <a:xfrm>
            <a:off x="694891" y="6499448"/>
            <a:ext cx="65652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300" spc="-46" dirty="0" smtClean="0">
                <a:solidFill>
                  <a:srgbClr val="FFFFFF"/>
                </a:solidFill>
                <a:latin typeface="Open Sauce Bold" panose="00000800000000000000"/>
              </a:rPr>
              <a:t>02</a:t>
            </a:r>
            <a:endParaRPr lang="en-US" sz="2300" spc="-46" dirty="0">
              <a:solidFill>
                <a:srgbClr val="FFFFFF"/>
              </a:solidFill>
              <a:latin typeface="Open Sauce Bold" panose="00000800000000000000"/>
            </a:endParaRPr>
          </a:p>
        </p:txBody>
      </p:sp>
      <p:sp>
        <p:nvSpPr>
          <p:cNvPr id="61" name="TextBox 12"/>
          <p:cNvSpPr txBox="1"/>
          <p:nvPr/>
        </p:nvSpPr>
        <p:spPr>
          <a:xfrm>
            <a:off x="1447651" y="6330623"/>
            <a:ext cx="487694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spc="-60" dirty="0" err="1" smtClean="0">
                <a:solidFill>
                  <a:srgbClr val="000000"/>
                </a:solidFill>
                <a:cs typeface="+mn-lt"/>
              </a:rPr>
              <a:t>Sistem</a:t>
            </a:r>
            <a:r>
              <a:rPr lang="en-US" sz="3000" spc="-60" dirty="0" smtClean="0">
                <a:solidFill>
                  <a:srgbClr val="000000"/>
                </a:solidFill>
                <a:cs typeface="+mn-lt"/>
              </a:rPr>
              <a:t> </a:t>
            </a:r>
            <a:r>
              <a:rPr lang="en-US" sz="3000" spc="-60" dirty="0" err="1" smtClean="0">
                <a:solidFill>
                  <a:srgbClr val="000000"/>
                </a:solidFill>
                <a:cs typeface="+mn-lt"/>
              </a:rPr>
              <a:t>Informasi</a:t>
            </a:r>
            <a:r>
              <a:rPr lang="en-US" sz="3000" spc="-60" dirty="0" smtClean="0">
                <a:solidFill>
                  <a:srgbClr val="000000"/>
                </a:solidFill>
                <a:cs typeface="+mn-lt"/>
              </a:rPr>
              <a:t> (S1)</a:t>
            </a:r>
            <a:endParaRPr lang="en-US" sz="3000" spc="-60" dirty="0">
              <a:solidFill>
                <a:srgbClr val="000000"/>
              </a:solidFill>
              <a:cs typeface="+mn-lt"/>
            </a:endParaRPr>
          </a:p>
        </p:txBody>
      </p:sp>
      <p:sp>
        <p:nvSpPr>
          <p:cNvPr id="62" name="TextBox 13"/>
          <p:cNvSpPr txBox="1"/>
          <p:nvPr/>
        </p:nvSpPr>
        <p:spPr>
          <a:xfrm>
            <a:off x="1447801" y="6912154"/>
            <a:ext cx="6138645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5"/>
              </a:lnSpc>
            </a:pPr>
            <a:r>
              <a:rPr lang="en-US" sz="2000" dirty="0">
                <a:cs typeface="+mn-lt"/>
              </a:rPr>
              <a:t>Prodi </a:t>
            </a:r>
            <a:r>
              <a:rPr lang="en-US" sz="2000" dirty="0" err="1">
                <a:cs typeface="+mn-lt"/>
              </a:rPr>
              <a:t>ini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merupakan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integrasi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bidang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bisnis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manajemen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dengan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inovasi</a:t>
            </a:r>
            <a:r>
              <a:rPr lang="en-US" sz="2000" dirty="0">
                <a:cs typeface="+mn-lt"/>
              </a:rPr>
              <a:t> di </a:t>
            </a:r>
            <a:r>
              <a:rPr lang="en-US" sz="2000" dirty="0" err="1">
                <a:cs typeface="+mn-lt"/>
              </a:rPr>
              <a:t>bidang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teknologi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komputer</a:t>
            </a:r>
            <a:r>
              <a:rPr lang="en-US" sz="2000" dirty="0">
                <a:cs typeface="+mn-lt"/>
              </a:rPr>
              <a:t>, </a:t>
            </a:r>
            <a:r>
              <a:rPr lang="en-US" sz="2000" dirty="0" err="1">
                <a:cs typeface="+mn-lt"/>
              </a:rPr>
              <a:t>dengan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orientasi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menghasilkan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lulusan</a:t>
            </a:r>
            <a:r>
              <a:rPr lang="en-US" sz="2000" dirty="0">
                <a:cs typeface="+mn-lt"/>
              </a:rPr>
              <a:t> yang </a:t>
            </a:r>
            <a:r>
              <a:rPr lang="en-US" sz="2000" dirty="0" err="1">
                <a:cs typeface="+mn-lt"/>
              </a:rPr>
              <a:t>memiliki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kemampuan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merancang</a:t>
            </a:r>
            <a:r>
              <a:rPr lang="en-US" sz="2000" dirty="0">
                <a:cs typeface="+mn-lt"/>
              </a:rPr>
              <a:t>, </a:t>
            </a:r>
            <a:r>
              <a:rPr lang="en-US" sz="2000" dirty="0" err="1">
                <a:cs typeface="+mn-lt"/>
              </a:rPr>
              <a:t>membangun</a:t>
            </a:r>
            <a:r>
              <a:rPr lang="en-US" sz="2000" dirty="0">
                <a:cs typeface="+mn-lt"/>
              </a:rPr>
              <a:t>, </a:t>
            </a:r>
            <a:r>
              <a:rPr lang="en-US" sz="2000" dirty="0" err="1">
                <a:cs typeface="+mn-lt"/>
              </a:rPr>
              <a:t>dan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mengimplementasikan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sistem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informasi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untuk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kebutuhan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pengembangan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organisasi</a:t>
            </a:r>
            <a:r>
              <a:rPr lang="en-US" sz="2000" dirty="0">
                <a:cs typeface="+mn-lt"/>
              </a:rPr>
              <a:t>.</a:t>
            </a:r>
            <a:endParaRPr lang="en-US" sz="2000" spc="-36" dirty="0">
              <a:solidFill>
                <a:srgbClr val="830000"/>
              </a:solidFill>
              <a:cs typeface="+mn-lt"/>
            </a:endParaRPr>
          </a:p>
        </p:txBody>
      </p:sp>
      <p:sp>
        <p:nvSpPr>
          <p:cNvPr id="32" name="TextBox 12"/>
          <p:cNvSpPr txBox="1"/>
          <p:nvPr/>
        </p:nvSpPr>
        <p:spPr>
          <a:xfrm>
            <a:off x="11957929" y="999448"/>
            <a:ext cx="3947795" cy="44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</a:rPr>
              <a:t>Career Prospects:</a:t>
            </a:r>
            <a:endParaRPr lang="en-US" sz="3000" b="1" spc="-60" dirty="0">
              <a:solidFill>
                <a:srgbClr val="000000"/>
              </a:solidFill>
              <a:latin typeface="Open Sauce Bold" panose="0000080000000000000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10287000" y="2323817"/>
            <a:ext cx="7289654" cy="5398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Cyber Security Analyst 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Cybersecurity Administrator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Network Security Administrator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Advanced Mobile Computing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Cloud Computing Developer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Network Administrator 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Senior Computer Technician Specialist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Object Programmer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Database Administrator 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Database Programmer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Data Analyst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System Analyst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Auditor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Web Analyst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Web Developer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Software Engineer</a:t>
            </a:r>
            <a:endParaRPr lang="en-US" sz="2800" i="1" dirty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Business </a:t>
            </a:r>
            <a:r>
              <a:rPr lang="en-US" sz="2800" i="1" dirty="0"/>
              <a:t>Intelligence </a:t>
            </a:r>
            <a:r>
              <a:rPr lang="en-US" sz="2800" i="1" dirty="0" smtClean="0"/>
              <a:t>Analyst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Associate </a:t>
            </a:r>
            <a:r>
              <a:rPr lang="en-US" sz="2800" i="1" dirty="0"/>
              <a:t>Data </a:t>
            </a:r>
            <a:r>
              <a:rPr lang="en-US" sz="2800" i="1" dirty="0" smtClean="0"/>
              <a:t>Engineer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Associate </a:t>
            </a:r>
            <a:r>
              <a:rPr lang="en-US" sz="2800" i="1" dirty="0"/>
              <a:t>Data </a:t>
            </a:r>
            <a:r>
              <a:rPr lang="en-US" sz="2800" i="1" dirty="0" smtClean="0"/>
              <a:t>Scientist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Junior </a:t>
            </a:r>
            <a:r>
              <a:rPr lang="en-US" sz="2800" i="1" dirty="0"/>
              <a:t>IT </a:t>
            </a:r>
            <a:r>
              <a:rPr lang="en-US" sz="2800" i="1" dirty="0" smtClean="0"/>
              <a:t>Consultant</a:t>
            </a:r>
            <a:endParaRPr lang="en-US" sz="2800" i="1" spc="-36" dirty="0">
              <a:solidFill>
                <a:srgbClr val="830000"/>
              </a:solidFill>
              <a:latin typeface="Open Sauce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41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30158" y="972280"/>
            <a:ext cx="7921558" cy="869373"/>
            <a:chOff x="0" y="0"/>
            <a:chExt cx="400908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9085" cy="609600"/>
            </a:xfrm>
            <a:custGeom>
              <a:avLst/>
              <a:gdLst/>
              <a:ahLst/>
              <a:cxnLst/>
              <a:rect l="l" t="t" r="r" b="b"/>
              <a:pathLst>
                <a:path w="4009085" h="609600">
                  <a:moveTo>
                    <a:pt x="203200" y="0"/>
                  </a:moveTo>
                  <a:lnTo>
                    <a:pt x="3805885" y="0"/>
                  </a:lnTo>
                  <a:lnTo>
                    <a:pt x="400908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9050"/>
              <a:ext cx="375508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3100" y="913257"/>
            <a:ext cx="6902175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Open Sauce Bold" panose="00000800000000000000"/>
              </a:rPr>
              <a:t>Study Program</a:t>
            </a:r>
            <a:endParaRPr lang="en-US" sz="5000" dirty="0">
              <a:solidFill>
                <a:srgbClr val="FFFFFF"/>
              </a:solidFill>
              <a:latin typeface="Open Sauce Bold" panose="00000800000000000000"/>
            </a:endParaRPr>
          </a:p>
        </p:txBody>
      </p:sp>
      <p:grpSp>
        <p:nvGrpSpPr>
          <p:cNvPr id="63" name="Group 3"/>
          <p:cNvGrpSpPr/>
          <p:nvPr/>
        </p:nvGrpSpPr>
        <p:grpSpPr>
          <a:xfrm>
            <a:off x="9498861" y="1651076"/>
            <a:ext cx="641689" cy="641689"/>
            <a:chOff x="0" y="0"/>
            <a:chExt cx="812800" cy="812800"/>
          </a:xfrm>
        </p:grpSpPr>
        <p:sp>
          <p:nvSpPr>
            <p:cNvPr id="6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5" name="TextBox 5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66" name="TextBox 11"/>
          <p:cNvSpPr txBox="1"/>
          <p:nvPr/>
        </p:nvSpPr>
        <p:spPr>
          <a:xfrm>
            <a:off x="9491445" y="1819901"/>
            <a:ext cx="65652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300" spc="-46" dirty="0" smtClean="0">
                <a:solidFill>
                  <a:srgbClr val="FFFFFF"/>
                </a:solidFill>
                <a:latin typeface="Open Sauce Bold" panose="00000800000000000000"/>
              </a:rPr>
              <a:t>03</a:t>
            </a:r>
            <a:endParaRPr lang="en-US" sz="2300" spc="-46" dirty="0">
              <a:solidFill>
                <a:srgbClr val="FFFFFF"/>
              </a:solidFill>
              <a:latin typeface="Open Sauce Bold" panose="00000800000000000000"/>
            </a:endParaRPr>
          </a:p>
        </p:txBody>
      </p:sp>
      <p:sp>
        <p:nvSpPr>
          <p:cNvPr id="67" name="TextBox 12"/>
          <p:cNvSpPr txBox="1"/>
          <p:nvPr/>
        </p:nvSpPr>
        <p:spPr>
          <a:xfrm>
            <a:off x="10244205" y="1651076"/>
            <a:ext cx="560539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</a:rPr>
              <a:t>Teknologi</a:t>
            </a:r>
            <a:r>
              <a:rPr lang="en-US" sz="3000" b="1" spc="-60" dirty="0" smtClean="0">
                <a:solidFill>
                  <a:srgbClr val="000000"/>
                </a:solidFill>
                <a:latin typeface="Open Sauce Bold" panose="00000800000000000000"/>
              </a:rPr>
              <a:t> </a:t>
            </a: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</a:rPr>
              <a:t>Informasi</a:t>
            </a:r>
            <a:r>
              <a:rPr lang="en-US" sz="3000" b="1" spc="-60" dirty="0" smtClean="0">
                <a:solidFill>
                  <a:srgbClr val="000000"/>
                </a:solidFill>
                <a:latin typeface="Open Sauce Bold" panose="00000800000000000000"/>
              </a:rPr>
              <a:t> (D3)</a:t>
            </a:r>
            <a:endParaRPr lang="en-US" sz="3000" b="1" spc="-60" dirty="0">
              <a:solidFill>
                <a:srgbClr val="000000"/>
              </a:solidFill>
              <a:latin typeface="Open Sauce Bold" panose="00000800000000000000"/>
            </a:endParaRPr>
          </a:p>
        </p:txBody>
      </p:sp>
      <p:sp>
        <p:nvSpPr>
          <p:cNvPr id="68" name="TextBox 13"/>
          <p:cNvSpPr txBox="1"/>
          <p:nvPr/>
        </p:nvSpPr>
        <p:spPr>
          <a:xfrm>
            <a:off x="10244355" y="2289324"/>
            <a:ext cx="60960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Open Sauce" panose="00000500000000000000" charset="0"/>
              </a:rPr>
              <a:t>Prodi </a:t>
            </a:r>
            <a:r>
              <a:rPr lang="en-US" sz="2000" dirty="0" err="1">
                <a:latin typeface="Open Sauce" panose="00000500000000000000" charset="0"/>
              </a:rPr>
              <a:t>ini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dirancang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untuk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memberikan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pengetahuan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keterampilan</a:t>
            </a:r>
            <a:r>
              <a:rPr lang="en-US" sz="2000" dirty="0">
                <a:latin typeface="Open Sauce" panose="00000500000000000000" charset="0"/>
              </a:rPr>
              <a:t> yang </a:t>
            </a:r>
            <a:r>
              <a:rPr lang="en-US" sz="2000" dirty="0" err="1">
                <a:latin typeface="Open Sauce" panose="00000500000000000000" charset="0"/>
              </a:rPr>
              <a:t>mendalam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dalam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analisis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sistem</a:t>
            </a:r>
            <a:r>
              <a:rPr lang="en-US" sz="2000" dirty="0">
                <a:latin typeface="Open Sauce" panose="00000500000000000000" charset="0"/>
              </a:rPr>
              <a:t>, </a:t>
            </a:r>
            <a:r>
              <a:rPr lang="en-US" sz="2000" dirty="0" err="1">
                <a:latin typeface="Open Sauce" panose="00000500000000000000" charset="0"/>
              </a:rPr>
              <a:t>pengembangan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perangkat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lunak</a:t>
            </a:r>
            <a:r>
              <a:rPr lang="en-US" sz="2000" dirty="0">
                <a:latin typeface="Open Sauce" panose="00000500000000000000" charset="0"/>
              </a:rPr>
              <a:t>, </a:t>
            </a:r>
            <a:r>
              <a:rPr lang="en-US" sz="2000" dirty="0" err="1">
                <a:latin typeface="Open Sauce" panose="00000500000000000000" charset="0"/>
              </a:rPr>
              <a:t>manajemen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jaringan</a:t>
            </a:r>
            <a:r>
              <a:rPr lang="en-US" sz="2000" dirty="0">
                <a:latin typeface="Open Sauce" panose="00000500000000000000" charset="0"/>
              </a:rPr>
              <a:t>, </a:t>
            </a:r>
            <a:r>
              <a:rPr lang="en-US" sz="2000" dirty="0" err="1">
                <a:latin typeface="Open Sauce" panose="00000500000000000000" charset="0"/>
              </a:rPr>
              <a:t>dan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penerapan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teknologi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informasi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terkini</a:t>
            </a:r>
            <a:r>
              <a:rPr lang="en-US" sz="2000" dirty="0">
                <a:latin typeface="Open Sauce" panose="00000500000000000000" charset="0"/>
              </a:rPr>
              <a:t>. Program </a:t>
            </a:r>
            <a:r>
              <a:rPr lang="en-US" sz="2000" dirty="0" err="1">
                <a:latin typeface="Open Sauce" panose="00000500000000000000" charset="0"/>
              </a:rPr>
              <a:t>ini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bertujuan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untuk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melatih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mahasiswa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menjadi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profesional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handal</a:t>
            </a:r>
            <a:r>
              <a:rPr lang="en-US" sz="2000" dirty="0">
                <a:latin typeface="Open Sauce" panose="00000500000000000000" charset="0"/>
              </a:rPr>
              <a:t> yang </a:t>
            </a:r>
            <a:r>
              <a:rPr lang="en-US" sz="2000" dirty="0" err="1">
                <a:latin typeface="Open Sauce" panose="00000500000000000000" charset="0"/>
              </a:rPr>
              <a:t>dapat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berkontribusi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dalam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pengembangan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solusi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teknologi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informasi</a:t>
            </a:r>
            <a:r>
              <a:rPr lang="en-US" sz="2000" dirty="0">
                <a:latin typeface="Open Sauce" panose="00000500000000000000" charset="0"/>
              </a:rPr>
              <a:t> yang </a:t>
            </a:r>
            <a:r>
              <a:rPr lang="en-US" sz="2000" dirty="0" err="1">
                <a:latin typeface="Open Sauce" panose="00000500000000000000" charset="0"/>
              </a:rPr>
              <a:t>inovatif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efisien</a:t>
            </a:r>
            <a:r>
              <a:rPr lang="en-US" sz="2000" dirty="0">
                <a:latin typeface="Open Sauce" panose="00000500000000000000" charset="0"/>
              </a:rPr>
              <a:t>.</a:t>
            </a:r>
          </a:p>
        </p:txBody>
      </p:sp>
      <p:grpSp>
        <p:nvGrpSpPr>
          <p:cNvPr id="69" name="Group 3"/>
          <p:cNvGrpSpPr/>
          <p:nvPr/>
        </p:nvGrpSpPr>
        <p:grpSpPr>
          <a:xfrm>
            <a:off x="9498861" y="5815549"/>
            <a:ext cx="641689" cy="641689"/>
            <a:chOff x="0" y="0"/>
            <a:chExt cx="812800" cy="812800"/>
          </a:xfrm>
        </p:grpSpPr>
        <p:sp>
          <p:nvSpPr>
            <p:cNvPr id="70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1" name="TextBox 5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72" name="TextBox 11"/>
          <p:cNvSpPr txBox="1"/>
          <p:nvPr/>
        </p:nvSpPr>
        <p:spPr>
          <a:xfrm>
            <a:off x="9491445" y="5984374"/>
            <a:ext cx="65652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300" spc="-46" dirty="0" smtClean="0">
                <a:solidFill>
                  <a:srgbClr val="FFFFFF"/>
                </a:solidFill>
                <a:latin typeface="Open Sauce Bold" panose="00000800000000000000"/>
              </a:rPr>
              <a:t>04</a:t>
            </a:r>
            <a:endParaRPr lang="en-US" sz="2300" spc="-46" dirty="0">
              <a:solidFill>
                <a:srgbClr val="FFFFFF"/>
              </a:solidFill>
              <a:latin typeface="Open Sauce Bold" panose="00000800000000000000"/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10244205" y="5815549"/>
            <a:ext cx="487694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</a:rPr>
              <a:t>Sistem</a:t>
            </a:r>
            <a:r>
              <a:rPr lang="en-US" sz="3000" b="1" spc="-60" dirty="0" smtClean="0">
                <a:solidFill>
                  <a:srgbClr val="000000"/>
                </a:solidFill>
                <a:latin typeface="Open Sauce Bold" panose="00000800000000000000"/>
              </a:rPr>
              <a:t> </a:t>
            </a: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</a:rPr>
              <a:t>Informasi</a:t>
            </a:r>
            <a:r>
              <a:rPr lang="en-US" sz="3000" b="1" spc="-60" dirty="0" smtClean="0">
                <a:solidFill>
                  <a:srgbClr val="000000"/>
                </a:solidFill>
                <a:latin typeface="Open Sauce Bold" panose="00000800000000000000"/>
              </a:rPr>
              <a:t> (D3)</a:t>
            </a:r>
            <a:endParaRPr lang="en-US" sz="3000" b="1" spc="-60" dirty="0">
              <a:solidFill>
                <a:srgbClr val="000000"/>
              </a:solidFill>
              <a:latin typeface="Open Sauce Bold" panose="00000800000000000000"/>
            </a:endParaRPr>
          </a:p>
        </p:txBody>
      </p:sp>
      <p:sp>
        <p:nvSpPr>
          <p:cNvPr id="74" name="TextBox 13"/>
          <p:cNvSpPr txBox="1"/>
          <p:nvPr/>
        </p:nvSpPr>
        <p:spPr>
          <a:xfrm>
            <a:off x="10244355" y="6364426"/>
            <a:ext cx="6138645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5"/>
              </a:lnSpc>
            </a:pPr>
            <a:r>
              <a:rPr lang="en-US" sz="2000" dirty="0">
                <a:latin typeface="Open Sauce" panose="00000500000000000000" charset="0"/>
              </a:rPr>
              <a:t>Program </a:t>
            </a:r>
            <a:r>
              <a:rPr lang="en-US" sz="2000" dirty="0" err="1">
                <a:latin typeface="Open Sauce" panose="00000500000000000000" charset="0"/>
              </a:rPr>
              <a:t>studi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Sistem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Informasi</a:t>
            </a:r>
            <a:r>
              <a:rPr lang="en-US" sz="2000" dirty="0">
                <a:latin typeface="Open Sauce" panose="00000500000000000000" charset="0"/>
              </a:rPr>
              <a:t> D3 </a:t>
            </a:r>
            <a:r>
              <a:rPr lang="en-US" sz="2000" dirty="0" err="1">
                <a:latin typeface="Open Sauce" panose="00000500000000000000" charset="0"/>
              </a:rPr>
              <a:t>memiliki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kompetensi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utama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untuk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mampu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memecahkan</a:t>
            </a:r>
            <a:r>
              <a:rPr lang="en-US" sz="2000" dirty="0">
                <a:latin typeface="Open Sauce" panose="00000500000000000000" charset="0"/>
              </a:rPr>
              <a:t> trouble shooting </a:t>
            </a:r>
            <a:r>
              <a:rPr lang="en-US" sz="2000" dirty="0" err="1">
                <a:latin typeface="Open Sauce" panose="00000500000000000000" charset="0"/>
              </a:rPr>
              <a:t>perangkat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komputer</a:t>
            </a:r>
            <a:r>
              <a:rPr lang="en-US" sz="2000" dirty="0">
                <a:latin typeface="Open Sauce" panose="00000500000000000000" charset="0"/>
              </a:rPr>
              <a:t>, Software Development, Database Administrator, Network Administrator, </a:t>
            </a:r>
            <a:r>
              <a:rPr lang="en-US" sz="2000" dirty="0" err="1">
                <a:latin typeface="Open Sauce" panose="00000500000000000000" charset="0"/>
              </a:rPr>
              <a:t>Bisnis</a:t>
            </a:r>
            <a:r>
              <a:rPr lang="en-US" sz="2000" dirty="0">
                <a:latin typeface="Open Sauce" panose="00000500000000000000" charset="0"/>
              </a:rPr>
              <a:t> Information Management. </a:t>
            </a:r>
            <a:r>
              <a:rPr lang="en-US" sz="2000" dirty="0" err="1">
                <a:latin typeface="Open Sauce" panose="00000500000000000000" charset="0"/>
              </a:rPr>
              <a:t>Melakukan</a:t>
            </a:r>
            <a:r>
              <a:rPr lang="en-US" sz="2000" dirty="0">
                <a:latin typeface="Open Sauce" panose="00000500000000000000" charset="0"/>
              </a:rPr>
              <a:t> problem solving </a:t>
            </a:r>
            <a:r>
              <a:rPr lang="en-US" sz="2000" dirty="0" err="1">
                <a:latin typeface="Open Sauce" panose="00000500000000000000" charset="0"/>
              </a:rPr>
              <a:t>untuk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masalah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rutin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dengan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menggunakan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sistem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informasi</a:t>
            </a:r>
            <a:r>
              <a:rPr lang="en-US" sz="2000" dirty="0">
                <a:latin typeface="Open Sauce" panose="00000500000000000000" charset="0"/>
              </a:rPr>
              <a:t>. </a:t>
            </a:r>
            <a:r>
              <a:rPr lang="en-US" sz="2000" dirty="0" err="1">
                <a:latin typeface="Open Sauce" panose="00000500000000000000" charset="0"/>
              </a:rPr>
              <a:t>Kompetensi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lulusan</a:t>
            </a:r>
            <a:r>
              <a:rPr lang="en-US" sz="2000" dirty="0">
                <a:latin typeface="Open Sauce" panose="00000500000000000000" charset="0"/>
              </a:rPr>
              <a:t> D3 </a:t>
            </a:r>
            <a:r>
              <a:rPr lang="en-US" sz="2000" dirty="0" err="1">
                <a:latin typeface="Open Sauce" panose="00000500000000000000" charset="0"/>
              </a:rPr>
              <a:t>Sistem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Informasi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dapat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menempati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posisi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pekerjaan</a:t>
            </a:r>
            <a:r>
              <a:rPr lang="en-US" sz="2000" dirty="0">
                <a:latin typeface="Open Sauce" panose="00000500000000000000" charset="0"/>
              </a:rPr>
              <a:t> yang </a:t>
            </a:r>
            <a:r>
              <a:rPr lang="en-US" sz="2000" dirty="0" err="1">
                <a:latin typeface="Open Sauce" panose="00000500000000000000" charset="0"/>
              </a:rPr>
              <a:t>dibutuhan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instansi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pemerintah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maupun</a:t>
            </a:r>
            <a:r>
              <a:rPr lang="en-US" sz="2000" dirty="0">
                <a:latin typeface="Open Sauce" panose="00000500000000000000" charset="0"/>
              </a:rPr>
              <a:t> </a:t>
            </a:r>
            <a:r>
              <a:rPr lang="en-US" sz="2000" dirty="0" err="1">
                <a:latin typeface="Open Sauce" panose="00000500000000000000" charset="0"/>
              </a:rPr>
              <a:t>swasta</a:t>
            </a:r>
            <a:r>
              <a:rPr lang="en-US" sz="2000" dirty="0">
                <a:latin typeface="Open Sauce" panose="00000500000000000000" charset="0"/>
              </a:rPr>
              <a:t>.</a:t>
            </a:r>
            <a:endParaRPr lang="en-US" sz="2000" spc="-36" dirty="0">
              <a:solidFill>
                <a:srgbClr val="830000"/>
              </a:solidFill>
              <a:latin typeface="Open Sauce" panose="00000500000000000000" charset="0"/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2590800" y="2324100"/>
            <a:ext cx="4051935" cy="44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3000" b="1" spc="-60" dirty="0" err="1" smtClean="0">
                <a:solidFill>
                  <a:srgbClr val="000000"/>
                </a:solidFill>
                <a:latin typeface="Open Sauce Bold" panose="00000800000000000000"/>
                <a:sym typeface="+mn-ea"/>
              </a:rPr>
              <a:t>Career Prospects:</a:t>
            </a:r>
            <a:endParaRPr lang="en-US" sz="3000" b="1" spc="-60" dirty="0">
              <a:solidFill>
                <a:srgbClr val="000000"/>
              </a:solidFill>
              <a:latin typeface="Open Sauce Bold" panose="0000080000000000000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847839" y="3544187"/>
            <a:ext cx="7289654" cy="4319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Junior </a:t>
            </a:r>
            <a:r>
              <a:rPr lang="en-US" sz="2800" i="1" dirty="0"/>
              <a:t>Cybersecurity, 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Image </a:t>
            </a:r>
            <a:r>
              <a:rPr lang="en-US" sz="2800" i="1" dirty="0"/>
              <a:t>Editor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Junior </a:t>
            </a:r>
            <a:r>
              <a:rPr lang="en-US" sz="2800" i="1" dirty="0" err="1"/>
              <a:t>Graphic</a:t>
            </a:r>
            <a:r>
              <a:rPr lang="en-US" sz="2800" i="1" dirty="0"/>
              <a:t> </a:t>
            </a:r>
            <a:r>
              <a:rPr lang="en-US" sz="2800" i="1" dirty="0" smtClean="0"/>
              <a:t>Designer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Multimedia </a:t>
            </a:r>
            <a:r>
              <a:rPr lang="en-US" sz="2800" i="1" dirty="0"/>
              <a:t>Specialist </a:t>
            </a:r>
            <a:r>
              <a:rPr lang="en-US" sz="2800" i="1" dirty="0" smtClean="0"/>
              <a:t>Effect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Computer Networking Technician &amp; Supervisor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IT </a:t>
            </a:r>
            <a:r>
              <a:rPr lang="en-US" sz="2800" i="1" dirty="0"/>
              <a:t>Security Management </a:t>
            </a:r>
            <a:r>
              <a:rPr lang="en-US" sz="2800" i="1" dirty="0" smtClean="0"/>
              <a:t>Supervisor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/>
              <a:t>ITSM Supervisor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Help </a:t>
            </a:r>
            <a:r>
              <a:rPr lang="en-US" sz="2800" i="1" dirty="0"/>
              <a:t>Desk </a:t>
            </a:r>
            <a:r>
              <a:rPr lang="en-US" sz="2800" i="1" dirty="0" err="1" smtClean="0"/>
              <a:t>Technician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Senior </a:t>
            </a:r>
            <a:r>
              <a:rPr lang="en-US" sz="2800" i="1" dirty="0"/>
              <a:t>System Support </a:t>
            </a:r>
            <a:r>
              <a:rPr lang="en-US" sz="2800" i="1" dirty="0" err="1" smtClean="0"/>
              <a:t>Specialist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Associate </a:t>
            </a:r>
            <a:r>
              <a:rPr lang="en-US" sz="2800" i="1" dirty="0"/>
              <a:t>Data </a:t>
            </a:r>
            <a:r>
              <a:rPr lang="en-US" sz="2800" i="1" dirty="0" err="1" smtClean="0"/>
              <a:t>Analyst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Data </a:t>
            </a:r>
            <a:r>
              <a:rPr lang="en-US" sz="2800" i="1" dirty="0" err="1"/>
              <a:t>Manajemen</a:t>
            </a:r>
            <a:r>
              <a:rPr lang="en-US" sz="2800" i="1" dirty="0"/>
              <a:t> </a:t>
            </a:r>
            <a:r>
              <a:rPr lang="en-US" sz="2800" i="1" dirty="0" smtClean="0"/>
              <a:t>Supervisor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Mobile </a:t>
            </a:r>
            <a:r>
              <a:rPr lang="en-US" sz="2800" i="1" dirty="0"/>
              <a:t>Programmer </a:t>
            </a:r>
            <a:endParaRPr lang="en-US" sz="2800" i="1" dirty="0" smtClean="0"/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Junior </a:t>
            </a:r>
            <a:r>
              <a:rPr lang="en-US" sz="2800" i="1" dirty="0"/>
              <a:t>Web </a:t>
            </a:r>
            <a:r>
              <a:rPr lang="en-US" sz="2800" i="1" dirty="0" smtClean="0"/>
              <a:t>Programmer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Programmer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Data </a:t>
            </a:r>
            <a:r>
              <a:rPr lang="en-US" sz="2800" i="1" dirty="0" err="1"/>
              <a:t>Entry </a:t>
            </a:r>
            <a:r>
              <a:rPr lang="en-US" sz="2800" i="1" dirty="0" smtClean="0"/>
              <a:t>Supervisor</a:t>
            </a:r>
          </a:p>
          <a:p>
            <a:pPr marL="457200" indent="-457200" algn="just">
              <a:lnSpc>
                <a:spcPts val="2105"/>
              </a:lnSpc>
              <a:buAutoNum type="arabicPeriod"/>
            </a:pPr>
            <a:r>
              <a:rPr lang="en-US" sz="2800" i="1" dirty="0" smtClean="0"/>
              <a:t> Object Programmer</a:t>
            </a:r>
            <a:endParaRPr lang="en-US" sz="2800" i="1" spc="-36" dirty="0">
              <a:solidFill>
                <a:srgbClr val="830000"/>
              </a:solidFill>
              <a:latin typeface="Open Sauce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0158" y="-8001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0000" r="-100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30158" y="771769"/>
            <a:ext cx="6675770" cy="869373"/>
            <a:chOff x="0" y="0"/>
            <a:chExt cx="468101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81015" cy="609600"/>
            </a:xfrm>
            <a:custGeom>
              <a:avLst/>
              <a:gdLst/>
              <a:ahLst/>
              <a:cxnLst/>
              <a:rect l="l" t="t" r="r" b="b"/>
              <a:pathLst>
                <a:path w="4681015" h="609600">
                  <a:moveTo>
                    <a:pt x="203200" y="0"/>
                  </a:moveTo>
                  <a:lnTo>
                    <a:pt x="4477815" y="0"/>
                  </a:lnTo>
                  <a:lnTo>
                    <a:pt x="46810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9050"/>
              <a:ext cx="4427015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525000" y="1866900"/>
            <a:ext cx="5388081" cy="52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Industry Collaboration</a:t>
            </a:r>
            <a:endParaRPr lang="en-US" sz="3500" b="1" spc="-69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25000" y="2621013"/>
            <a:ext cx="7213021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3000" b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with Tiga</a:t>
            </a:r>
            <a:r>
              <a:rPr lang="en-US" sz="3000" b="1" spc="-60" dirty="0" smtClean="0">
                <a:solidFill>
                  <a:srgbClr val="000000"/>
                </a:solidFill>
                <a:latin typeface="+mj-lt"/>
                <a:cs typeface="+mj-lt"/>
              </a:rPr>
              <a:t> </a:t>
            </a:r>
            <a:r>
              <a:rPr lang="en-US" sz="3000" b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Serangkai</a:t>
            </a:r>
            <a:r>
              <a:rPr lang="en-US" sz="3000" b="1" spc="-60" dirty="0" smtClean="0">
                <a:solidFill>
                  <a:srgbClr val="000000"/>
                </a:solidFill>
                <a:latin typeface="+mj-lt"/>
                <a:cs typeface="+mj-lt"/>
              </a:rPr>
              <a:t> Group </a:t>
            </a:r>
          </a:p>
          <a:p>
            <a:pPr algn="just">
              <a:lnSpc>
                <a:spcPts val="3510"/>
              </a:lnSpc>
            </a:pPr>
            <a:r>
              <a:rPr lang="en-US" sz="3000" spc="-60" dirty="0" smtClean="0">
                <a:solidFill>
                  <a:srgbClr val="000000"/>
                </a:solidFill>
                <a:latin typeface="+mj-lt"/>
                <a:cs typeface="+mj-lt"/>
              </a:rPr>
              <a:t> and </a:t>
            </a:r>
            <a:r>
              <a:rPr lang="en-US" sz="3000" spc="-60" dirty="0" err="1" smtClean="0">
                <a:solidFill>
                  <a:srgbClr val="000000"/>
                </a:solidFill>
                <a:latin typeface="+mj-lt"/>
                <a:cs typeface="+mj-lt"/>
              </a:rPr>
              <a:t>Industry</a:t>
            </a:r>
            <a:r>
              <a:rPr lang="en-US" sz="3000" spc="-60" dirty="0" smtClean="0">
                <a:solidFill>
                  <a:srgbClr val="000000"/>
                </a:solidFill>
                <a:latin typeface="+mj-lt"/>
                <a:cs typeface="+mj-lt"/>
              </a:rPr>
              <a:t> &amp; Community Partners</a:t>
            </a:r>
          </a:p>
          <a:p>
            <a:pPr algn="just">
              <a:lnSpc>
                <a:spcPts val="3510"/>
              </a:lnSpc>
            </a:pP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Industri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dan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Masyarakat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sebagai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 “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laboratorium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” 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belajar</a:t>
            </a:r>
            <a:r>
              <a:rPr lang="en-US" sz="2400" i="1" spc="-60" dirty="0" smtClean="0">
                <a:solidFill>
                  <a:srgbClr val="000000"/>
                </a:solidFill>
                <a:latin typeface="+mj-lt"/>
                <a:cs typeface="+mj-lt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+mj-lt"/>
                <a:cs typeface="+mj-lt"/>
              </a:rPr>
              <a:t>mahasiswa</a:t>
            </a:r>
          </a:p>
        </p:txBody>
      </p:sp>
      <p:sp>
        <p:nvSpPr>
          <p:cNvPr id="18" name="Freeform 3"/>
          <p:cNvSpPr/>
          <p:nvPr/>
        </p:nvSpPr>
        <p:spPr>
          <a:xfrm>
            <a:off x="0" y="2919421"/>
            <a:ext cx="8839199" cy="5113410"/>
          </a:xfrm>
          <a:custGeom>
            <a:avLst/>
            <a:gdLst/>
            <a:ahLst/>
            <a:cxnLst/>
            <a:rect l="l" t="t" r="r" b="b"/>
            <a:pathLst>
              <a:path w="6727457" h="5113410">
                <a:moveTo>
                  <a:pt x="0" y="0"/>
                </a:moveTo>
                <a:lnTo>
                  <a:pt x="6727457" y="0"/>
                </a:lnTo>
                <a:lnTo>
                  <a:pt x="6727457" y="5113410"/>
                </a:lnTo>
                <a:lnTo>
                  <a:pt x="0" y="511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2" y="3090027"/>
            <a:ext cx="8192346" cy="4608195"/>
          </a:xfrm>
          <a:prstGeom prst="rect">
            <a:avLst/>
          </a:prstGeom>
        </p:spPr>
      </p:pic>
      <p:sp>
        <p:nvSpPr>
          <p:cNvPr id="21" name="TextBox 11"/>
          <p:cNvSpPr txBox="1"/>
          <p:nvPr/>
        </p:nvSpPr>
        <p:spPr>
          <a:xfrm>
            <a:off x="9525000" y="5212783"/>
            <a:ext cx="7543800" cy="1050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International Lecturer,</a:t>
            </a:r>
          </a:p>
          <a:p>
            <a:pPr algn="just">
              <a:lnSpc>
                <a:spcPts val="4095"/>
              </a:lnSpc>
            </a:pPr>
            <a:r>
              <a:rPr lang="en-US" sz="3500" b="1" spc="-69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Student Exchange, Conference</a:t>
            </a:r>
            <a:endParaRPr lang="en-US" sz="3500" b="1" spc="-69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9525000" y="6397776"/>
            <a:ext cx="7213021" cy="44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2400" i="1" spc="-6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Kolaborasi</a:t>
            </a:r>
            <a:r>
              <a:rPr lang="en-US" sz="2400" i="1" spc="-6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dengan</a:t>
            </a:r>
            <a:r>
              <a:rPr lang="en-US" sz="2400" i="1" spc="-6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perguruan</a:t>
            </a:r>
            <a:r>
              <a:rPr lang="en-US" sz="2400" i="1" spc="-6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tinggi</a:t>
            </a:r>
            <a:r>
              <a:rPr lang="en-US" sz="2400" i="1" spc="-6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i="1" spc="-6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internasional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762000" y="706939"/>
            <a:ext cx="49530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FFFFFF"/>
                </a:solidFill>
                <a:latin typeface="Open Sauce Bold"/>
              </a:rPr>
              <a:t>Our </a:t>
            </a:r>
            <a:r>
              <a:rPr lang="en-US" sz="5000" dirty="0" smtClean="0">
                <a:solidFill>
                  <a:srgbClr val="FFFFFF"/>
                </a:solidFill>
                <a:latin typeface="Open Sauce Bold"/>
              </a:rPr>
              <a:t>Excellence</a:t>
            </a:r>
            <a:endParaRPr lang="en-US" sz="5000" dirty="0">
              <a:solidFill>
                <a:srgbClr val="FFFFFF"/>
              </a:solidFill>
              <a:latin typeface="Open Sauc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872</Words>
  <Application>Microsoft Office PowerPoint</Application>
  <PresentationFormat>Custom</PresentationFormat>
  <Paragraphs>154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Open Sauce Heavy</vt:lpstr>
      <vt:lpstr>Caladea Bold</vt:lpstr>
      <vt:lpstr>Open Sauce Bold</vt:lpstr>
      <vt:lpstr>Arial</vt:lpstr>
      <vt:lpstr>a Atmospheric</vt:lpstr>
      <vt:lpstr>Droid Serif Bold</vt:lpstr>
      <vt:lpstr>Calibri</vt:lpstr>
      <vt:lpstr>Open Sauce Semi-Bold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</dc:title>
  <dc:creator>RAHARJA</dc:creator>
  <cp:lastModifiedBy>asus</cp:lastModifiedBy>
  <cp:revision>25</cp:revision>
  <dcterms:created xsi:type="dcterms:W3CDTF">2006-08-16T00:00:00Z</dcterms:created>
  <dcterms:modified xsi:type="dcterms:W3CDTF">2023-12-11T14:40:29Z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32E328557E3449D4AD0FB4E8AC9B02B1_12</vt:lpwstr>
  </property>
  <property fmtid="{D5CDD505-2E9C-101B-9397-08002B2CF9AE}" pid="3" name="KSOProductBuildVer">
    <vt:lpwstr>1033-12.2.0.13306</vt:lpwstr>
  </property>
</Properties>
</file>